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7" r:id="rId2"/>
    <p:sldId id="259" r:id="rId3"/>
    <p:sldId id="263" r:id="rId4"/>
    <p:sldId id="261" r:id="rId5"/>
    <p:sldId id="262" r:id="rId6"/>
    <p:sldId id="258" r:id="rId7"/>
    <p:sldId id="264" r:id="rId8"/>
    <p:sldId id="265" r:id="rId9"/>
    <p:sldId id="274" r:id="rId10"/>
    <p:sldId id="266" r:id="rId11"/>
    <p:sldId id="268" r:id="rId12"/>
    <p:sldId id="260" r:id="rId13"/>
    <p:sldId id="267" r:id="rId14"/>
    <p:sldId id="273" r:id="rId15"/>
    <p:sldId id="271" r:id="rId16"/>
    <p:sldId id="272" r:id="rId17"/>
    <p:sldId id="275" r:id="rId18"/>
    <p:sldId id="277" r:id="rId19"/>
    <p:sldId id="27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1" clrIdx="0">
    <p:extLst>
      <p:ext uri="{19B8F6BF-5375-455C-9EA6-DF929625EA0E}">
        <p15:presenceInfo xmlns:p15="http://schemas.microsoft.com/office/powerpoint/2012/main" userId="Admi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A430C0A-5464-4FE4-84EB-FF9C94016DF4}" type="datetimeFigureOut">
              <a:rPr lang="en-US" dirty="0"/>
              <a:t>10/14/2022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10/14/2022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10/14/2022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10/14/2022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0C6404-AD6E-4860-8E75-697CA40B95DA}" type="datetimeFigureOut">
              <a:rPr lang="en-US" dirty="0"/>
              <a:t>10/14/2022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10/14/2022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10/14/2022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10/14/2022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10/14/2022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10/14/2022</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85000"/>
            </a:schemeClr>
          </a:solidFill>
        </p:spPr>
        <p:txBody>
          <a:bodyPr anchor="t"/>
          <a:lstStyle>
            <a:lvl1pPr marL="0" indent="0">
              <a:buNone/>
              <a:defRPr sz="3200">
                <a:solidFill>
                  <a:schemeClr val="bg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10/14/2022</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10/14/2022</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en.wikipedia.org/wiki/Mobile_cloud_computing" TargetMode="External"/><Relationship Id="rId2" Type="http://schemas.openxmlformats.org/officeDocument/2006/relationships/hyperlink" Target="https://journals.plos.org/plosone/article?id=10.1371/journal.pone.0234312" TargetMode="External"/><Relationship Id="rId1" Type="http://schemas.openxmlformats.org/officeDocument/2006/relationships/slideLayout" Target="../slideLayouts/slideLayout2.xml"/><Relationship Id="rId6" Type="http://schemas.openxmlformats.org/officeDocument/2006/relationships/hyperlink" Target="https://aboutdigitalcertificate.wordpress.com/2014/03/10/5-top-challenges-in-mobile-cloud-computing-2/" TargetMode="External"/><Relationship Id="rId5" Type="http://schemas.openxmlformats.org/officeDocument/2006/relationships/hyperlink" Target="https://en.wikipedia.org/wiki/Mobile_telephony" TargetMode="External"/><Relationship Id="rId4" Type="http://schemas.openxmlformats.org/officeDocument/2006/relationships/hyperlink" Target="http://en.wikipedia.org/wiki/Mobile_communication"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EA1E3-235F-466F-BB51-8DA32579E527}"/>
              </a:ext>
            </a:extLst>
          </p:cNvPr>
          <p:cNvSpPr>
            <a:spLocks noGrp="1"/>
          </p:cNvSpPr>
          <p:nvPr>
            <p:ph type="title"/>
          </p:nvPr>
        </p:nvSpPr>
        <p:spPr>
          <a:xfrm>
            <a:off x="783204" y="1279187"/>
            <a:ext cx="4594491" cy="2067695"/>
          </a:xfrm>
        </p:spPr>
        <p:txBody>
          <a:bodyPr/>
          <a:lstStyle/>
          <a:p>
            <a:br>
              <a:rPr lang="en-US" sz="2800" dirty="0"/>
            </a:br>
            <a:r>
              <a:rPr lang="en-US" sz="2800" dirty="0"/>
              <a:t>Mobile cloud computing (MCC):</a:t>
            </a:r>
            <a:br>
              <a:rPr lang="en-US" sz="2800" dirty="0"/>
            </a:br>
            <a:r>
              <a:rPr lang="en-US" sz="1600" dirty="0"/>
              <a:t>Mobile computing +cloud computing</a:t>
            </a:r>
            <a:br>
              <a:rPr lang="en-IN" sz="3600" dirty="0"/>
            </a:br>
            <a:endParaRPr lang="en-IN" sz="3600" dirty="0"/>
          </a:p>
        </p:txBody>
      </p:sp>
      <p:sp>
        <p:nvSpPr>
          <p:cNvPr id="4" name="Text Placeholder 3">
            <a:extLst>
              <a:ext uri="{FF2B5EF4-FFF2-40B4-BE49-F238E27FC236}">
                <a16:creationId xmlns:a16="http://schemas.microsoft.com/office/drawing/2014/main" id="{403F53DA-0E5E-4E72-9FA6-A427C808A1C7}"/>
              </a:ext>
            </a:extLst>
          </p:cNvPr>
          <p:cNvSpPr>
            <a:spLocks noGrp="1"/>
          </p:cNvSpPr>
          <p:nvPr>
            <p:ph type="body" sz="half" idx="2"/>
          </p:nvPr>
        </p:nvSpPr>
        <p:spPr>
          <a:xfrm>
            <a:off x="1115568" y="3959441"/>
            <a:ext cx="3794760" cy="1784514"/>
          </a:xfrm>
        </p:spPr>
        <p:txBody>
          <a:bodyPr>
            <a:normAutofit/>
          </a:bodyPr>
          <a:lstStyle/>
          <a:p>
            <a:r>
              <a:rPr lang="en-US" sz="2000" dirty="0">
                <a:solidFill>
                  <a:schemeClr val="tx2">
                    <a:lumMod val="50000"/>
                  </a:schemeClr>
                </a:solidFill>
              </a:rPr>
              <a:t>CH Bhavani</a:t>
            </a:r>
          </a:p>
          <a:p>
            <a:r>
              <a:rPr lang="en-US" sz="2000" dirty="0">
                <a:solidFill>
                  <a:schemeClr val="tx2">
                    <a:lumMod val="50000"/>
                  </a:schemeClr>
                </a:solidFill>
              </a:rPr>
              <a:t>19BD1A0568</a:t>
            </a:r>
          </a:p>
          <a:p>
            <a:r>
              <a:rPr lang="en-US" sz="2000" dirty="0">
                <a:solidFill>
                  <a:schemeClr val="tx2">
                    <a:lumMod val="50000"/>
                  </a:schemeClr>
                </a:solidFill>
              </a:rPr>
              <a:t>CSE-D</a:t>
            </a:r>
            <a:endParaRPr lang="en-IN" sz="2000" dirty="0">
              <a:solidFill>
                <a:schemeClr val="tx2">
                  <a:lumMod val="50000"/>
                </a:schemeClr>
              </a:solidFill>
            </a:endParaRPr>
          </a:p>
        </p:txBody>
      </p:sp>
      <p:pic>
        <p:nvPicPr>
          <p:cNvPr id="1026" name="Picture 2" descr="Top Challenges and Effects of Cloud Computing in Mobile Apps">
            <a:extLst>
              <a:ext uri="{FF2B5EF4-FFF2-40B4-BE49-F238E27FC236}">
                <a16:creationId xmlns:a16="http://schemas.microsoft.com/office/drawing/2014/main" id="{0D6CEEA2-C188-45BA-96A7-D71F3C89F940}"/>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20340" r="20340"/>
          <a:stretch>
            <a:fillRect/>
          </a:stretch>
        </p:blipFill>
        <p:spPr bwMode="auto">
          <a:xfrm>
            <a:off x="6095999" y="0"/>
            <a:ext cx="609600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0080681"/>
      </p:ext>
    </p:extLst>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EEE9D5F-BF05-4B29-B459-67DC5E592C86}"/>
              </a:ext>
            </a:extLst>
          </p:cNvPr>
          <p:cNvSpPr>
            <a:spLocks noGrp="1"/>
          </p:cNvSpPr>
          <p:nvPr>
            <p:ph type="body" idx="1"/>
          </p:nvPr>
        </p:nvSpPr>
        <p:spPr>
          <a:xfrm>
            <a:off x="1583436" y="1741933"/>
            <a:ext cx="4270248" cy="704087"/>
          </a:xfrm>
          <a:ln>
            <a:noFill/>
          </a:ln>
        </p:spPr>
        <p:txBody>
          <a:bodyPr>
            <a:normAutofit/>
          </a:bodyPr>
          <a:lstStyle/>
          <a:p>
            <a:r>
              <a:rPr lang="en-US" sz="2000" b="1" dirty="0"/>
              <a:t>Mobile app</a:t>
            </a:r>
            <a:endParaRPr lang="en-IN" sz="2000" b="1" dirty="0"/>
          </a:p>
        </p:txBody>
      </p:sp>
      <p:sp>
        <p:nvSpPr>
          <p:cNvPr id="3" name="Content Placeholder 2">
            <a:extLst>
              <a:ext uri="{FF2B5EF4-FFF2-40B4-BE49-F238E27FC236}">
                <a16:creationId xmlns:a16="http://schemas.microsoft.com/office/drawing/2014/main" id="{2C57B816-6687-4E06-BB6B-31AEEAB0FF6D}"/>
              </a:ext>
            </a:extLst>
          </p:cNvPr>
          <p:cNvSpPr>
            <a:spLocks noGrp="1"/>
          </p:cNvSpPr>
          <p:nvPr>
            <p:ph sz="half" idx="2"/>
          </p:nvPr>
        </p:nvSpPr>
        <p:spPr>
          <a:xfrm>
            <a:off x="1583436" y="2581275"/>
            <a:ext cx="4270248" cy="3158751"/>
          </a:xfrm>
          <a:ln>
            <a:solidFill>
              <a:schemeClr val="accent3">
                <a:lumMod val="50000"/>
              </a:schemeClr>
            </a:solidFill>
          </a:ln>
        </p:spPr>
        <p:txBody>
          <a:bodyPr>
            <a:normAutofit lnSpcReduction="10000"/>
          </a:bodyPr>
          <a:lstStyle/>
          <a:p>
            <a:r>
              <a:rPr lang="en-US" b="0" i="0" dirty="0">
                <a:solidFill>
                  <a:srgbClr val="333333"/>
                </a:solidFill>
                <a:effectLst/>
                <a:latin typeface="+mj-lt"/>
              </a:rPr>
              <a:t>A native mobile app is installed directly on a mobile device</a:t>
            </a:r>
            <a:endParaRPr lang="en-US" dirty="0">
              <a:latin typeface="+mj-lt"/>
            </a:endParaRPr>
          </a:p>
          <a:p>
            <a:r>
              <a:rPr lang="en-US" dirty="0">
                <a:latin typeface="+mj-lt"/>
              </a:rPr>
              <a:t>Faster </a:t>
            </a:r>
          </a:p>
          <a:p>
            <a:r>
              <a:rPr lang="en-US" dirty="0">
                <a:latin typeface="+mj-lt"/>
              </a:rPr>
              <a:t>Do not have cross platform compatibility</a:t>
            </a:r>
          </a:p>
          <a:p>
            <a:r>
              <a:rPr lang="en-US" dirty="0">
                <a:latin typeface="+mj-lt"/>
              </a:rPr>
              <a:t>High Security</a:t>
            </a:r>
          </a:p>
          <a:p>
            <a:r>
              <a:rPr lang="en-US" dirty="0">
                <a:latin typeface="+mj-lt"/>
              </a:rPr>
              <a:t>Expensive to develop</a:t>
            </a:r>
          </a:p>
          <a:p>
            <a:r>
              <a:rPr lang="en-US" dirty="0">
                <a:latin typeface="+mj-lt"/>
              </a:rPr>
              <a:t>Also works in offline mode </a:t>
            </a:r>
          </a:p>
          <a:p>
            <a:r>
              <a:rPr lang="en-US" dirty="0">
                <a:latin typeface="+mj-lt"/>
              </a:rPr>
              <a:t>Examples : Facebook, eBay, WebEx</a:t>
            </a:r>
          </a:p>
          <a:p>
            <a:endParaRPr lang="en-US" dirty="0"/>
          </a:p>
          <a:p>
            <a:endParaRPr lang="en-US" dirty="0"/>
          </a:p>
          <a:p>
            <a:pPr marL="0" indent="0">
              <a:buNone/>
            </a:pPr>
            <a:endParaRPr lang="en-IN" dirty="0"/>
          </a:p>
        </p:txBody>
      </p:sp>
      <p:sp>
        <p:nvSpPr>
          <p:cNvPr id="4" name="Content Placeholder 3">
            <a:extLst>
              <a:ext uri="{FF2B5EF4-FFF2-40B4-BE49-F238E27FC236}">
                <a16:creationId xmlns:a16="http://schemas.microsoft.com/office/drawing/2014/main" id="{07D0DCED-524B-4015-B069-E1E952DD1182}"/>
              </a:ext>
            </a:extLst>
          </p:cNvPr>
          <p:cNvSpPr>
            <a:spLocks noGrp="1"/>
          </p:cNvSpPr>
          <p:nvPr>
            <p:ph sz="quarter" idx="4"/>
          </p:nvPr>
        </p:nvSpPr>
        <p:spPr>
          <a:xfrm>
            <a:off x="6338316" y="2581275"/>
            <a:ext cx="4253484" cy="3158751"/>
          </a:xfrm>
          <a:ln>
            <a:solidFill>
              <a:schemeClr val="accent3">
                <a:lumMod val="75000"/>
              </a:schemeClr>
            </a:solidFill>
          </a:ln>
        </p:spPr>
        <p:txBody>
          <a:bodyPr>
            <a:normAutofit lnSpcReduction="10000"/>
          </a:bodyPr>
          <a:lstStyle/>
          <a:p>
            <a:r>
              <a:rPr lang="en-US" b="0" i="0" dirty="0">
                <a:solidFill>
                  <a:srgbClr val="333333"/>
                </a:solidFill>
                <a:effectLst/>
                <a:latin typeface="+mj-lt"/>
              </a:rPr>
              <a:t>A mobile cloud app does not need to be downloaded and installed on the device</a:t>
            </a:r>
          </a:p>
          <a:p>
            <a:r>
              <a:rPr lang="en-US" dirty="0">
                <a:latin typeface="+mj-lt"/>
              </a:rPr>
              <a:t>A bit slow compared to mobile app</a:t>
            </a:r>
          </a:p>
          <a:p>
            <a:r>
              <a:rPr lang="en-US" dirty="0">
                <a:latin typeface="+mj-lt"/>
              </a:rPr>
              <a:t>Have cross platform compatibility</a:t>
            </a:r>
          </a:p>
          <a:p>
            <a:r>
              <a:rPr lang="en-IN" dirty="0">
                <a:latin typeface="+mj-lt"/>
              </a:rPr>
              <a:t>Not much secured compared to mobile app</a:t>
            </a:r>
          </a:p>
          <a:p>
            <a:r>
              <a:rPr lang="en-IN" dirty="0">
                <a:latin typeface="+mj-lt"/>
              </a:rPr>
              <a:t>Cheaper to develop</a:t>
            </a:r>
          </a:p>
          <a:p>
            <a:r>
              <a:rPr lang="en-IN" dirty="0">
                <a:latin typeface="+mj-lt"/>
              </a:rPr>
              <a:t>Always need internet connection</a:t>
            </a:r>
          </a:p>
          <a:p>
            <a:r>
              <a:rPr lang="en-IN" dirty="0">
                <a:latin typeface="+mj-lt"/>
              </a:rPr>
              <a:t>Examples :Evernote, Salesforce</a:t>
            </a:r>
          </a:p>
        </p:txBody>
      </p:sp>
      <p:sp>
        <p:nvSpPr>
          <p:cNvPr id="5" name="Text Placeholder 4">
            <a:extLst>
              <a:ext uri="{FF2B5EF4-FFF2-40B4-BE49-F238E27FC236}">
                <a16:creationId xmlns:a16="http://schemas.microsoft.com/office/drawing/2014/main" id="{D9735C5E-14DC-42A6-849A-C9E2C33CF17E}"/>
              </a:ext>
            </a:extLst>
          </p:cNvPr>
          <p:cNvSpPr>
            <a:spLocks noGrp="1"/>
          </p:cNvSpPr>
          <p:nvPr>
            <p:ph type="body" sz="quarter" idx="13"/>
          </p:nvPr>
        </p:nvSpPr>
        <p:spPr>
          <a:xfrm>
            <a:off x="6321552" y="1741933"/>
            <a:ext cx="4270248" cy="704087"/>
          </a:xfrm>
          <a:ln>
            <a:noFill/>
          </a:ln>
        </p:spPr>
        <p:txBody>
          <a:bodyPr/>
          <a:lstStyle/>
          <a:p>
            <a:r>
              <a:rPr lang="en-US" b="1" dirty="0"/>
              <a:t>Mobile cloud app</a:t>
            </a:r>
            <a:endParaRPr lang="en-IN" b="1" dirty="0"/>
          </a:p>
        </p:txBody>
      </p:sp>
      <p:sp>
        <p:nvSpPr>
          <p:cNvPr id="6" name="Title 5">
            <a:extLst>
              <a:ext uri="{FF2B5EF4-FFF2-40B4-BE49-F238E27FC236}">
                <a16:creationId xmlns:a16="http://schemas.microsoft.com/office/drawing/2014/main" id="{E6EE4418-020F-4134-8D99-070D65716E58}"/>
              </a:ext>
            </a:extLst>
          </p:cNvPr>
          <p:cNvSpPr>
            <a:spLocks noGrp="1"/>
          </p:cNvSpPr>
          <p:nvPr>
            <p:ph type="title"/>
          </p:nvPr>
        </p:nvSpPr>
        <p:spPr>
          <a:xfrm>
            <a:off x="2231136" y="212217"/>
            <a:ext cx="7729728" cy="1188720"/>
          </a:xfrm>
        </p:spPr>
        <p:txBody>
          <a:bodyPr/>
          <a:lstStyle/>
          <a:p>
            <a:r>
              <a:rPr lang="en-US" dirty="0"/>
              <a:t>Mobile app  vs Mobile cloud app</a:t>
            </a:r>
            <a:endParaRPr lang="en-IN" dirty="0"/>
          </a:p>
        </p:txBody>
      </p:sp>
      <p:sp>
        <p:nvSpPr>
          <p:cNvPr id="7" name="Rectangle 6">
            <a:extLst>
              <a:ext uri="{FF2B5EF4-FFF2-40B4-BE49-F238E27FC236}">
                <a16:creationId xmlns:a16="http://schemas.microsoft.com/office/drawing/2014/main" id="{1B7EC5F8-2B93-48E0-AB75-4D4369931F8F}"/>
              </a:ext>
            </a:extLst>
          </p:cNvPr>
          <p:cNvSpPr/>
          <p:nvPr/>
        </p:nvSpPr>
        <p:spPr>
          <a:xfrm>
            <a:off x="1264982" y="6173835"/>
            <a:ext cx="9906000" cy="471948"/>
          </a:xfrm>
          <a:prstGeom prst="rect">
            <a:avLst/>
          </a:prstGeom>
          <a:ln>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b="1" i="0" dirty="0">
              <a:solidFill>
                <a:srgbClr val="404040"/>
              </a:solidFill>
              <a:effectLst/>
              <a:latin typeface="inherit"/>
            </a:endParaRPr>
          </a:p>
          <a:p>
            <a:pPr algn="ctr"/>
            <a:r>
              <a:rPr lang="en-US" b="1" i="0" dirty="0">
                <a:solidFill>
                  <a:srgbClr val="404040"/>
                </a:solidFill>
                <a:effectLst/>
                <a:latin typeface="inherit"/>
              </a:rPr>
              <a:t>If you are looking for better cross-platform compatibility, mobile cloud apps are the better choice.</a:t>
            </a:r>
          </a:p>
          <a:p>
            <a:pPr algn="ctr"/>
            <a:endParaRPr lang="en-IN" b="1" dirty="0">
              <a:solidFill>
                <a:srgbClr val="404040"/>
              </a:solidFill>
              <a:latin typeface="inherit"/>
            </a:endParaRPr>
          </a:p>
        </p:txBody>
      </p:sp>
    </p:spTree>
    <p:extLst>
      <p:ext uri="{BB962C8B-B14F-4D97-AF65-F5344CB8AC3E}">
        <p14:creationId xmlns:p14="http://schemas.microsoft.com/office/powerpoint/2010/main" val="1683106385"/>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0ACFB-B147-44FA-85E6-D6858F45981C}"/>
              </a:ext>
            </a:extLst>
          </p:cNvPr>
          <p:cNvSpPr>
            <a:spLocks noGrp="1"/>
          </p:cNvSpPr>
          <p:nvPr>
            <p:ph type="title"/>
          </p:nvPr>
        </p:nvSpPr>
        <p:spPr>
          <a:xfrm>
            <a:off x="2231136" y="333375"/>
            <a:ext cx="7729728" cy="819150"/>
          </a:xfrm>
        </p:spPr>
        <p:txBody>
          <a:bodyPr/>
          <a:lstStyle/>
          <a:p>
            <a:r>
              <a:rPr lang="en-US" dirty="0"/>
              <a:t>Benefits of mcc</a:t>
            </a:r>
            <a:endParaRPr lang="en-IN" dirty="0"/>
          </a:p>
        </p:txBody>
      </p:sp>
      <p:sp>
        <p:nvSpPr>
          <p:cNvPr id="3" name="Content Placeholder 2">
            <a:extLst>
              <a:ext uri="{FF2B5EF4-FFF2-40B4-BE49-F238E27FC236}">
                <a16:creationId xmlns:a16="http://schemas.microsoft.com/office/drawing/2014/main" id="{CCE21ADF-92DC-4DE8-B778-687FBB0ABD43}"/>
              </a:ext>
            </a:extLst>
          </p:cNvPr>
          <p:cNvSpPr>
            <a:spLocks noGrp="1"/>
          </p:cNvSpPr>
          <p:nvPr>
            <p:ph idx="1"/>
          </p:nvPr>
        </p:nvSpPr>
        <p:spPr>
          <a:xfrm>
            <a:off x="2231136" y="1663430"/>
            <a:ext cx="7729728" cy="4861195"/>
          </a:xfrm>
          <a:ln w="28575">
            <a:solidFill>
              <a:schemeClr val="accent2">
                <a:lumMod val="50000"/>
              </a:schemeClr>
            </a:solidFill>
          </a:ln>
        </p:spPr>
        <p:txBody>
          <a:bodyPr>
            <a:normAutofit/>
          </a:bodyPr>
          <a:lstStyle/>
          <a:p>
            <a:r>
              <a:rPr lang="en-US" b="1" u="sng" dirty="0">
                <a:latin typeface="Space Grotesk"/>
              </a:rPr>
              <a:t>Multi tenancy</a:t>
            </a:r>
            <a:r>
              <a:rPr lang="en-US" dirty="0">
                <a:latin typeface="Space Grotesk"/>
              </a:rPr>
              <a:t>: The application is used to share the hardware resources, and how the users can influence utilization of single application and database to occurrence. </a:t>
            </a:r>
          </a:p>
          <a:p>
            <a:r>
              <a:rPr lang="en-US" b="1" u="sng" dirty="0">
                <a:latin typeface="Space Grotesk"/>
              </a:rPr>
              <a:t>Scalability</a:t>
            </a:r>
            <a:r>
              <a:rPr lang="en-US" dirty="0">
                <a:latin typeface="Space Grotesk"/>
              </a:rPr>
              <a:t>: Service providers can easily expand or add a service which offers scalability to the mobile users. </a:t>
            </a:r>
          </a:p>
          <a:p>
            <a:r>
              <a:rPr lang="en-US" b="1" u="sng" dirty="0">
                <a:latin typeface="Space Grotesk"/>
              </a:rPr>
              <a:t>Availability</a:t>
            </a:r>
            <a:r>
              <a:rPr lang="en-US" dirty="0">
                <a:latin typeface="Space Grotesk"/>
              </a:rPr>
              <a:t>: As we are using cloud computing technology, the services will be available to the users all the time even when they will be moving. </a:t>
            </a:r>
          </a:p>
          <a:p>
            <a:r>
              <a:rPr lang="en-US" b="1" u="sng" dirty="0">
                <a:latin typeface="Space Grotesk"/>
              </a:rPr>
              <a:t>Reliability:</a:t>
            </a:r>
            <a:r>
              <a:rPr lang="en-US" dirty="0">
                <a:latin typeface="Space Grotesk"/>
              </a:rPr>
              <a:t> There is a less chance in the loss of data or applications where these can be stored in the cloud on mobile devices. </a:t>
            </a:r>
          </a:p>
          <a:p>
            <a:r>
              <a:rPr lang="en-US" b="1" u="sng" dirty="0">
                <a:latin typeface="Space Grotesk"/>
              </a:rPr>
              <a:t>Dynamic provisioning</a:t>
            </a:r>
            <a:r>
              <a:rPr lang="en-US" dirty="0">
                <a:latin typeface="Space Grotesk"/>
              </a:rPr>
              <a:t>: The resources can be added on demand dynamically instead of advance reservation. </a:t>
            </a:r>
          </a:p>
          <a:p>
            <a:r>
              <a:rPr lang="en-US" b="1" u="sng" dirty="0">
                <a:latin typeface="Space Grotesk"/>
              </a:rPr>
              <a:t>Ease of integration</a:t>
            </a:r>
            <a:r>
              <a:rPr lang="en-US" dirty="0">
                <a:latin typeface="Space Grotesk"/>
              </a:rPr>
              <a:t>: With the help of cloud computing technology, many services from various specialist organizations can be coordinated to meet the versatile client's requests.</a:t>
            </a:r>
            <a:endParaRPr lang="en-IN" dirty="0">
              <a:latin typeface="Space Grotesk"/>
            </a:endParaRPr>
          </a:p>
        </p:txBody>
      </p:sp>
    </p:spTree>
    <p:extLst>
      <p:ext uri="{BB962C8B-B14F-4D97-AF65-F5344CB8AC3E}">
        <p14:creationId xmlns:p14="http://schemas.microsoft.com/office/powerpoint/2010/main" val="598998853"/>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53E42-58FF-4594-9509-469ABD1FE56F}"/>
              </a:ext>
            </a:extLst>
          </p:cNvPr>
          <p:cNvSpPr>
            <a:spLocks noGrp="1"/>
          </p:cNvSpPr>
          <p:nvPr>
            <p:ph type="title"/>
          </p:nvPr>
        </p:nvSpPr>
        <p:spPr>
          <a:xfrm>
            <a:off x="2231136" y="328805"/>
            <a:ext cx="7729728" cy="1299970"/>
          </a:xfrm>
        </p:spPr>
        <p:txBody>
          <a:bodyPr/>
          <a:lstStyle/>
          <a:p>
            <a:r>
              <a:rPr lang="en-US" dirty="0"/>
              <a:t>Emerging issues in Mobile cloud computing </a:t>
            </a:r>
            <a:endParaRPr lang="en-IN" dirty="0"/>
          </a:p>
        </p:txBody>
      </p:sp>
      <p:sp>
        <p:nvSpPr>
          <p:cNvPr id="3" name="Content Placeholder 2">
            <a:extLst>
              <a:ext uri="{FF2B5EF4-FFF2-40B4-BE49-F238E27FC236}">
                <a16:creationId xmlns:a16="http://schemas.microsoft.com/office/drawing/2014/main" id="{2C416983-9584-4C84-9A2C-3E24B4EE5022}"/>
              </a:ext>
            </a:extLst>
          </p:cNvPr>
          <p:cNvSpPr>
            <a:spLocks noGrp="1"/>
          </p:cNvSpPr>
          <p:nvPr>
            <p:ph idx="1"/>
          </p:nvPr>
        </p:nvSpPr>
        <p:spPr>
          <a:xfrm>
            <a:off x="6629400" y="2153412"/>
            <a:ext cx="4562475" cy="4375784"/>
          </a:xfrm>
        </p:spPr>
        <p:txBody>
          <a:bodyPr>
            <a:normAutofit/>
          </a:bodyPr>
          <a:lstStyle/>
          <a:p>
            <a:pPr algn="just">
              <a:buFont typeface="Arial" panose="020B0604020202020204" pitchFamily="34" charset="0"/>
              <a:buChar char="•"/>
            </a:pPr>
            <a:r>
              <a:rPr lang="en-US" sz="2000" b="1" i="0" dirty="0">
                <a:effectLst/>
                <a:latin typeface="Space Grotesk"/>
              </a:rPr>
              <a:t>Privacy and security </a:t>
            </a:r>
            <a:endParaRPr lang="en-US" sz="2000" b="0" i="0" dirty="0">
              <a:effectLst/>
              <a:latin typeface="Space Grotesk"/>
            </a:endParaRPr>
          </a:p>
          <a:p>
            <a:pPr algn="just">
              <a:buFont typeface="Arial" panose="020B0604020202020204" pitchFamily="34" charset="0"/>
              <a:buChar char="•"/>
            </a:pPr>
            <a:r>
              <a:rPr lang="en-US" sz="2000" b="1" i="0" dirty="0">
                <a:effectLst/>
                <a:latin typeface="Space Grotesk"/>
              </a:rPr>
              <a:t>Data management  </a:t>
            </a:r>
            <a:endParaRPr lang="en-US" sz="2000" b="0" i="0" dirty="0">
              <a:effectLst/>
              <a:latin typeface="Space Grotesk"/>
            </a:endParaRPr>
          </a:p>
          <a:p>
            <a:pPr algn="just">
              <a:buFont typeface="Arial" panose="020B0604020202020204" pitchFamily="34" charset="0"/>
              <a:buChar char="•"/>
            </a:pPr>
            <a:r>
              <a:rPr lang="en-US" sz="2000" b="1" i="0" dirty="0">
                <a:effectLst/>
                <a:latin typeface="Space Grotesk"/>
              </a:rPr>
              <a:t>Connection Reliability </a:t>
            </a:r>
            <a:endParaRPr lang="en-US" sz="2000" b="0" i="0" dirty="0">
              <a:effectLst/>
              <a:latin typeface="Space Grotesk"/>
            </a:endParaRPr>
          </a:p>
          <a:p>
            <a:pPr algn="just">
              <a:buFont typeface="Arial" panose="020B0604020202020204" pitchFamily="34" charset="0"/>
              <a:buChar char="•"/>
            </a:pPr>
            <a:r>
              <a:rPr lang="en-US" sz="2000" b="1" i="0" dirty="0">
                <a:effectLst/>
                <a:latin typeface="Space Grotesk"/>
              </a:rPr>
              <a:t>Performance</a:t>
            </a:r>
            <a:endParaRPr lang="en-US" sz="2000" b="0" i="0" dirty="0">
              <a:effectLst/>
              <a:latin typeface="Space Grotesk"/>
            </a:endParaRPr>
          </a:p>
          <a:p>
            <a:pPr algn="just"/>
            <a:r>
              <a:rPr lang="en-US" sz="2000" b="0" i="0" dirty="0">
                <a:effectLst/>
                <a:latin typeface="Space Grotesk"/>
              </a:rPr>
              <a:t>Currently, today’s mobile devices do not have these capabilities.</a:t>
            </a:r>
            <a:r>
              <a:rPr lang="en-US" sz="2000" b="1" i="0" dirty="0">
                <a:effectLst/>
                <a:latin typeface="Space Grotesk"/>
              </a:rPr>
              <a:t> </a:t>
            </a:r>
            <a:r>
              <a:rPr lang="en-US" sz="2000" b="0" i="0" dirty="0">
                <a:effectLst/>
                <a:latin typeface="Space Grotesk"/>
              </a:rPr>
              <a:t>It requires a </a:t>
            </a:r>
            <a:r>
              <a:rPr lang="en-US" sz="2000" b="1" i="0" dirty="0">
                <a:effectLst/>
                <a:latin typeface="Space Grotesk"/>
              </a:rPr>
              <a:t>CPU that can execute large numbers of operations per second, RAM (Random Access Memory)</a:t>
            </a:r>
            <a:r>
              <a:rPr lang="en-US" sz="2000" b="0" i="0" dirty="0">
                <a:effectLst/>
                <a:latin typeface="Space Grotesk"/>
              </a:rPr>
              <a:t> to store data and load code, and a battery that can last a long time. </a:t>
            </a:r>
            <a:endParaRPr lang="en-IN" sz="2000" dirty="0">
              <a:latin typeface="Space Grotesk"/>
            </a:endParaRPr>
          </a:p>
        </p:txBody>
      </p:sp>
      <p:pic>
        <p:nvPicPr>
          <p:cNvPr id="4" name="Picture 3">
            <a:extLst>
              <a:ext uri="{FF2B5EF4-FFF2-40B4-BE49-F238E27FC236}">
                <a16:creationId xmlns:a16="http://schemas.microsoft.com/office/drawing/2014/main" id="{4F6B6037-F924-4509-AE94-1CBA433793EB}"/>
              </a:ext>
            </a:extLst>
          </p:cNvPr>
          <p:cNvPicPr>
            <a:picLocks noChangeAspect="1"/>
          </p:cNvPicPr>
          <p:nvPr/>
        </p:nvPicPr>
        <p:blipFill>
          <a:blip r:embed="rId2"/>
          <a:stretch>
            <a:fillRect/>
          </a:stretch>
        </p:blipFill>
        <p:spPr>
          <a:xfrm>
            <a:off x="180975" y="2352675"/>
            <a:ext cx="6229350" cy="3705225"/>
          </a:xfrm>
          <a:prstGeom prst="rect">
            <a:avLst/>
          </a:prstGeom>
          <a:ln w="57150">
            <a:solidFill>
              <a:schemeClr val="tx1"/>
            </a:solidFill>
          </a:ln>
        </p:spPr>
      </p:pic>
    </p:spTree>
    <p:extLst>
      <p:ext uri="{BB962C8B-B14F-4D97-AF65-F5344CB8AC3E}">
        <p14:creationId xmlns:p14="http://schemas.microsoft.com/office/powerpoint/2010/main" val="2374488467"/>
      </p:ext>
    </p:extLst>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AE9E5-C9DD-42C9-A528-A5C8BEB1DDF4}"/>
              </a:ext>
            </a:extLst>
          </p:cNvPr>
          <p:cNvSpPr>
            <a:spLocks noGrp="1"/>
          </p:cNvSpPr>
          <p:nvPr>
            <p:ph type="title"/>
          </p:nvPr>
        </p:nvSpPr>
        <p:spPr>
          <a:xfrm>
            <a:off x="2628900" y="160973"/>
            <a:ext cx="6629399" cy="1188720"/>
          </a:xfrm>
        </p:spPr>
        <p:txBody>
          <a:bodyPr/>
          <a:lstStyle/>
          <a:p>
            <a:r>
              <a:rPr lang="en-US" dirty="0"/>
              <a:t>Applications of mcc</a:t>
            </a:r>
            <a:endParaRPr lang="en-IN" dirty="0"/>
          </a:p>
        </p:txBody>
      </p:sp>
      <p:sp>
        <p:nvSpPr>
          <p:cNvPr id="3" name="Content Placeholder 2">
            <a:extLst>
              <a:ext uri="{FF2B5EF4-FFF2-40B4-BE49-F238E27FC236}">
                <a16:creationId xmlns:a16="http://schemas.microsoft.com/office/drawing/2014/main" id="{11733B11-682C-4508-9FE0-DE6F6B2746EE}"/>
              </a:ext>
            </a:extLst>
          </p:cNvPr>
          <p:cNvSpPr>
            <a:spLocks noGrp="1"/>
          </p:cNvSpPr>
          <p:nvPr>
            <p:ph idx="1"/>
          </p:nvPr>
        </p:nvSpPr>
        <p:spPr>
          <a:xfrm>
            <a:off x="228601" y="1562470"/>
            <a:ext cx="6457949" cy="5000255"/>
          </a:xfrm>
        </p:spPr>
        <p:txBody>
          <a:bodyPr>
            <a:normAutofit/>
          </a:bodyPr>
          <a:lstStyle/>
          <a:p>
            <a:r>
              <a:rPr lang="en-US" sz="1600" b="1" i="1" u="sng" dirty="0">
                <a:latin typeface="Space Grotesk"/>
              </a:rPr>
              <a:t>Mobile Commerce</a:t>
            </a:r>
            <a:r>
              <a:rPr lang="en-US" sz="1600" dirty="0">
                <a:latin typeface="Space Grotesk"/>
              </a:rPr>
              <a:t>: Mobile devices using this application provide various business models for commerce. Examples include mobile shopping, mobile advertising, etc.… </a:t>
            </a:r>
          </a:p>
          <a:p>
            <a:r>
              <a:rPr lang="en-US" sz="1600" b="1" i="1" u="sng" dirty="0">
                <a:latin typeface="Space Grotesk"/>
              </a:rPr>
              <a:t>Mobile Healthcare</a:t>
            </a:r>
            <a:r>
              <a:rPr lang="en-US" sz="1600" dirty="0">
                <a:latin typeface="Space Grotesk"/>
              </a:rPr>
              <a:t>: On demand services can be provided by hospitals and healthcare organizations on the clouds by using Mobile healthcare. </a:t>
            </a:r>
          </a:p>
          <a:p>
            <a:r>
              <a:rPr lang="en-US" sz="1600" b="1" i="1" u="sng" dirty="0">
                <a:latin typeface="Space Grotesk"/>
              </a:rPr>
              <a:t>Mobile Gaming</a:t>
            </a:r>
            <a:r>
              <a:rPr lang="en-US" sz="1600" dirty="0">
                <a:latin typeface="Space Grotesk"/>
              </a:rPr>
              <a:t>: This economically benefits service providers to receive potential marketing revenues. </a:t>
            </a:r>
          </a:p>
          <a:p>
            <a:r>
              <a:rPr lang="en-US" sz="1600" b="1" i="1" u="sng" dirty="0">
                <a:latin typeface="Space Grotesk"/>
              </a:rPr>
              <a:t>Mobile Learning</a:t>
            </a:r>
            <a:r>
              <a:rPr lang="en-US" sz="1600" dirty="0">
                <a:latin typeface="Space Grotesk"/>
              </a:rPr>
              <a:t>: This concatenates e-learning and mobility. Limitations with traditional m-learning includes low transmission rate, low cost of device and constrained instructive assets. Cloud based m-learning can comprehend </a:t>
            </a:r>
            <a:r>
              <a:rPr lang="en-US" sz="1600" dirty="0">
                <a:solidFill>
                  <a:schemeClr val="tx1">
                    <a:lumMod val="95000"/>
                    <a:lumOff val="5000"/>
                  </a:schemeClr>
                </a:solidFill>
                <a:latin typeface="Space Grotesk"/>
              </a:rPr>
              <a:t>these</a:t>
            </a:r>
            <a:r>
              <a:rPr lang="en-US" sz="1600" dirty="0">
                <a:latin typeface="Space Grotesk"/>
              </a:rPr>
              <a:t> constraints</a:t>
            </a:r>
          </a:p>
          <a:p>
            <a:r>
              <a:rPr lang="en-US" sz="1600" b="1" i="1" u="sng" dirty="0">
                <a:effectLst/>
                <a:latin typeface="Space Grotesk"/>
              </a:rPr>
              <a:t>Mobile social networking</a:t>
            </a:r>
            <a:r>
              <a:rPr lang="en-US" sz="1600" b="1" i="1" dirty="0">
                <a:effectLst/>
                <a:latin typeface="Space Grotesk"/>
              </a:rPr>
              <a:t>: </a:t>
            </a:r>
            <a:r>
              <a:rPr lang="en-US" sz="1600" dirty="0">
                <a:effectLst/>
                <a:latin typeface="Space Grotesk"/>
              </a:rPr>
              <a:t>This lets </a:t>
            </a:r>
            <a:r>
              <a:rPr lang="en-US" sz="1600" b="0" i="0" dirty="0">
                <a:effectLst/>
                <a:latin typeface="Space Grotesk"/>
              </a:rPr>
              <a:t>users store data and share videos in real-time.</a:t>
            </a:r>
            <a:r>
              <a:rPr lang="en-IN" sz="1600" dirty="0">
                <a:latin typeface="Space Grotesk"/>
              </a:rPr>
              <a:t>Examples include Facebook, Twitter ,Instagram,  TikTok etc...</a:t>
            </a:r>
          </a:p>
          <a:p>
            <a:pPr algn="l">
              <a:buFont typeface="Arial" panose="020B0604020202020204" pitchFamily="34" charset="0"/>
              <a:buChar char="•"/>
            </a:pPr>
            <a:r>
              <a:rPr lang="en-US" sz="1600" b="1" i="1" u="sng" dirty="0">
                <a:solidFill>
                  <a:schemeClr val="tx1">
                    <a:lumMod val="95000"/>
                    <a:lumOff val="5000"/>
                  </a:schemeClr>
                </a:solidFill>
                <a:effectLst/>
                <a:latin typeface="Space Grotesk"/>
              </a:rPr>
              <a:t>Email</a:t>
            </a:r>
            <a:r>
              <a:rPr lang="en-US" sz="1600" b="0" i="0" dirty="0">
                <a:solidFill>
                  <a:schemeClr val="tx1">
                    <a:lumMod val="95000"/>
                    <a:lumOff val="5000"/>
                  </a:schemeClr>
                </a:solidFill>
                <a:effectLst/>
                <a:latin typeface="Space Grotesk"/>
              </a:rPr>
              <a:t>: </a:t>
            </a:r>
            <a:r>
              <a:rPr lang="en-US" sz="1600" dirty="0">
                <a:solidFill>
                  <a:schemeClr val="tx1">
                    <a:lumMod val="95000"/>
                    <a:lumOff val="5000"/>
                  </a:schemeClr>
                </a:solidFill>
                <a:latin typeface="Space Grotesk"/>
              </a:rPr>
              <a:t>I</a:t>
            </a:r>
            <a:r>
              <a:rPr lang="en-US" sz="1600" b="0" i="0" dirty="0">
                <a:solidFill>
                  <a:schemeClr val="tx1">
                    <a:lumMod val="95000"/>
                    <a:lumOff val="5000"/>
                  </a:schemeClr>
                </a:solidFill>
                <a:effectLst/>
                <a:latin typeface="Space Grotesk"/>
              </a:rPr>
              <a:t>f you’re reading your emails on a mobile device such as your smartphone, that’s mobile cloud technology in action.</a:t>
            </a:r>
          </a:p>
          <a:p>
            <a:pPr marL="0" indent="0">
              <a:buNone/>
            </a:pPr>
            <a:endParaRPr lang="en-IN" dirty="0">
              <a:latin typeface="Space Grotesk"/>
            </a:endParaRPr>
          </a:p>
        </p:txBody>
      </p:sp>
      <p:sp>
        <p:nvSpPr>
          <p:cNvPr id="4" name="AutoShape 2" descr="Applications">
            <a:extLst>
              <a:ext uri="{FF2B5EF4-FFF2-40B4-BE49-F238E27FC236}">
                <a16:creationId xmlns:a16="http://schemas.microsoft.com/office/drawing/2014/main" id="{DD7989E8-22CC-419F-BD9A-4F66696CB7E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7" name="Picture 6">
            <a:extLst>
              <a:ext uri="{FF2B5EF4-FFF2-40B4-BE49-F238E27FC236}">
                <a16:creationId xmlns:a16="http://schemas.microsoft.com/office/drawing/2014/main" id="{1E916601-36BD-4EF9-9271-AE602D310F9B}"/>
              </a:ext>
            </a:extLst>
          </p:cNvPr>
          <p:cNvPicPr>
            <a:picLocks noChangeAspect="1"/>
          </p:cNvPicPr>
          <p:nvPr/>
        </p:nvPicPr>
        <p:blipFill>
          <a:blip r:embed="rId2"/>
          <a:stretch>
            <a:fillRect/>
          </a:stretch>
        </p:blipFill>
        <p:spPr>
          <a:xfrm>
            <a:off x="7010399" y="1935480"/>
            <a:ext cx="4953000" cy="4457700"/>
          </a:xfrm>
          <a:prstGeom prst="rect">
            <a:avLst/>
          </a:prstGeom>
        </p:spPr>
      </p:pic>
    </p:spTree>
    <p:extLst>
      <p:ext uri="{BB962C8B-B14F-4D97-AF65-F5344CB8AC3E}">
        <p14:creationId xmlns:p14="http://schemas.microsoft.com/office/powerpoint/2010/main" val="196228892"/>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FDB2F-A9EA-494F-9289-A36E37978353}"/>
              </a:ext>
            </a:extLst>
          </p:cNvPr>
          <p:cNvSpPr>
            <a:spLocks noGrp="1"/>
          </p:cNvSpPr>
          <p:nvPr>
            <p:ph type="title"/>
          </p:nvPr>
        </p:nvSpPr>
        <p:spPr>
          <a:xfrm>
            <a:off x="1020932" y="233923"/>
            <a:ext cx="3906175" cy="724865"/>
          </a:xfrm>
        </p:spPr>
        <p:txBody>
          <a:bodyPr>
            <a:normAutofit fontScale="90000"/>
          </a:bodyPr>
          <a:lstStyle/>
          <a:p>
            <a:r>
              <a:rPr lang="en-US" dirty="0"/>
              <a:t>Recent developments</a:t>
            </a:r>
            <a:endParaRPr lang="en-IN" dirty="0"/>
          </a:p>
        </p:txBody>
      </p:sp>
      <p:pic>
        <p:nvPicPr>
          <p:cNvPr id="6" name="Content Placeholder 5">
            <a:extLst>
              <a:ext uri="{FF2B5EF4-FFF2-40B4-BE49-F238E27FC236}">
                <a16:creationId xmlns:a16="http://schemas.microsoft.com/office/drawing/2014/main" id="{C2B32F13-3DB0-429B-8135-43193E5957A6}"/>
              </a:ext>
            </a:extLst>
          </p:cNvPr>
          <p:cNvPicPr>
            <a:picLocks noGrp="1" noChangeAspect="1"/>
          </p:cNvPicPr>
          <p:nvPr>
            <p:ph idx="1"/>
          </p:nvPr>
        </p:nvPicPr>
        <p:blipFill>
          <a:blip r:embed="rId2"/>
          <a:stretch>
            <a:fillRect/>
          </a:stretch>
        </p:blipFill>
        <p:spPr>
          <a:xfrm>
            <a:off x="6824339" y="887766"/>
            <a:ext cx="4639322" cy="4660843"/>
          </a:xfrm>
        </p:spPr>
      </p:pic>
      <p:sp>
        <p:nvSpPr>
          <p:cNvPr id="4" name="Text Placeholder 3">
            <a:extLst>
              <a:ext uri="{FF2B5EF4-FFF2-40B4-BE49-F238E27FC236}">
                <a16:creationId xmlns:a16="http://schemas.microsoft.com/office/drawing/2014/main" id="{E04637B7-B790-4430-959D-6D026DC583CA}"/>
              </a:ext>
            </a:extLst>
          </p:cNvPr>
          <p:cNvSpPr>
            <a:spLocks noGrp="1"/>
          </p:cNvSpPr>
          <p:nvPr>
            <p:ph type="body" sz="half" idx="2"/>
          </p:nvPr>
        </p:nvSpPr>
        <p:spPr>
          <a:xfrm>
            <a:off x="284085" y="1162975"/>
            <a:ext cx="5171835" cy="5388745"/>
          </a:xfrm>
        </p:spPr>
        <p:txBody>
          <a:bodyPr>
            <a:normAutofit lnSpcReduction="10000"/>
          </a:bodyPr>
          <a:lstStyle/>
          <a:p>
            <a:pPr algn="just">
              <a:buFont typeface="Arial" panose="020B0604020202020204" pitchFamily="34" charset="0"/>
              <a:buChar char="•"/>
            </a:pPr>
            <a:r>
              <a:rPr lang="en-US" sz="1700" b="1" i="0" u="sng" dirty="0">
                <a:solidFill>
                  <a:schemeClr val="tx1">
                    <a:lumMod val="85000"/>
                    <a:lumOff val="15000"/>
                  </a:schemeClr>
                </a:solidFill>
                <a:effectLst/>
                <a:latin typeface="Space Grotesk"/>
              </a:rPr>
              <a:t>August 2022 </a:t>
            </a:r>
            <a:r>
              <a:rPr lang="en-US" sz="1700" b="0" i="0" dirty="0">
                <a:solidFill>
                  <a:schemeClr val="tx1">
                    <a:lumMod val="85000"/>
                    <a:lumOff val="15000"/>
                  </a:schemeClr>
                </a:solidFill>
                <a:effectLst/>
                <a:latin typeface="Space Grotesk"/>
              </a:rPr>
              <a:t>- </a:t>
            </a:r>
            <a:r>
              <a:rPr lang="en-US" sz="1700" b="0" i="0" dirty="0">
                <a:solidFill>
                  <a:srgbClr val="FF0000"/>
                </a:solidFill>
                <a:effectLst/>
                <a:latin typeface="Space Grotesk"/>
              </a:rPr>
              <a:t>New facilities for Google Cloud are being built in Malaysia, Thailand, and New Zealand as it grows its position in the Asia-Pacific region</a:t>
            </a:r>
            <a:r>
              <a:rPr lang="en-US" sz="1700" b="0" i="0" dirty="0">
                <a:solidFill>
                  <a:schemeClr val="tx1">
                    <a:lumMod val="85000"/>
                    <a:lumOff val="15000"/>
                  </a:schemeClr>
                </a:solidFill>
                <a:effectLst/>
                <a:latin typeface="Space Grotesk"/>
              </a:rPr>
              <a:t>. Cloud computing services such as Compute Engine, Google Kubernetes Engine, Cloud Storage, Persistent Disk, CloudSQL, Virtual Private Cloud, Key Management System, Cloud Identity, and Secret Manager are also available in this region, where customers can deploy cloud resources. Usually, six months after a new region's opening, more products are accessible.</a:t>
            </a:r>
          </a:p>
          <a:p>
            <a:pPr algn="just">
              <a:buFont typeface="Arial" panose="020B0604020202020204" pitchFamily="34" charset="0"/>
              <a:buChar char="•"/>
            </a:pPr>
            <a:r>
              <a:rPr lang="en-US" sz="1700" b="1" i="0" u="sng" dirty="0">
                <a:solidFill>
                  <a:schemeClr val="tx1">
                    <a:lumMod val="85000"/>
                    <a:lumOff val="15000"/>
                  </a:schemeClr>
                </a:solidFill>
                <a:effectLst/>
                <a:latin typeface="Space Grotesk"/>
              </a:rPr>
              <a:t>May 2022 </a:t>
            </a:r>
            <a:r>
              <a:rPr lang="en-US" sz="1700" b="0" i="0" dirty="0">
                <a:solidFill>
                  <a:schemeClr val="tx1">
                    <a:lumMod val="85000"/>
                    <a:lumOff val="15000"/>
                  </a:schemeClr>
                </a:solidFill>
                <a:effectLst/>
                <a:latin typeface="Space Grotesk"/>
              </a:rPr>
              <a:t>- </a:t>
            </a:r>
            <a:r>
              <a:rPr lang="en-US" sz="1700" dirty="0">
                <a:solidFill>
                  <a:schemeClr val="tx1">
                    <a:lumMod val="85000"/>
                    <a:lumOff val="15000"/>
                  </a:schemeClr>
                </a:solidFill>
                <a:latin typeface="Space Grotesk"/>
              </a:rPr>
              <a:t>Sea-Level Operations APAC, a top education company that offers top-notch coaching, education, and tools to assist businesses in the Asia-Pacific region, has been acquired by Pax8, the leading cloud commerce platform. With access to professional coaching, scorecard analytics, and proven training methodologies, this partnership guarantees consistency and collaboration while </a:t>
            </a:r>
            <a:r>
              <a:rPr lang="en-US" sz="1700" dirty="0">
                <a:solidFill>
                  <a:srgbClr val="FF0000"/>
                </a:solidFill>
                <a:latin typeface="Space Grotesk"/>
              </a:rPr>
              <a:t>opening up new avenues for promoting business maturity, efficiency, and operational excellence in service operations and cyber security</a:t>
            </a:r>
            <a:r>
              <a:rPr lang="en-US" sz="1700" dirty="0">
                <a:solidFill>
                  <a:schemeClr val="tx1">
                    <a:lumMod val="85000"/>
                    <a:lumOff val="15000"/>
                  </a:schemeClr>
                </a:solidFill>
                <a:latin typeface="Space Grotesk"/>
              </a:rPr>
              <a:t>.</a:t>
            </a:r>
          </a:p>
          <a:p>
            <a:pPr algn="just">
              <a:buFont typeface="Arial" panose="020B0604020202020204" pitchFamily="34" charset="0"/>
              <a:buChar char="•"/>
            </a:pPr>
            <a:endParaRPr lang="en-US" sz="1600" b="0" i="0" dirty="0">
              <a:solidFill>
                <a:srgbClr val="FF0000"/>
              </a:solidFill>
              <a:effectLst/>
              <a:latin typeface="Space Grotesk"/>
            </a:endParaRPr>
          </a:p>
        </p:txBody>
      </p:sp>
    </p:spTree>
    <p:extLst>
      <p:ext uri="{BB962C8B-B14F-4D97-AF65-F5344CB8AC3E}">
        <p14:creationId xmlns:p14="http://schemas.microsoft.com/office/powerpoint/2010/main" val="1405788401"/>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ED74E-4A43-48F8-BB87-6996040ECA7F}"/>
              </a:ext>
            </a:extLst>
          </p:cNvPr>
          <p:cNvSpPr>
            <a:spLocks noGrp="1"/>
          </p:cNvSpPr>
          <p:nvPr>
            <p:ph type="title"/>
          </p:nvPr>
        </p:nvSpPr>
        <p:spPr>
          <a:xfrm>
            <a:off x="1982561" y="378766"/>
            <a:ext cx="7729728" cy="1094927"/>
          </a:xfrm>
        </p:spPr>
        <p:txBody>
          <a:bodyPr>
            <a:normAutofit fontScale="90000"/>
          </a:bodyPr>
          <a:lstStyle/>
          <a:p>
            <a:r>
              <a:rPr lang="en-US" dirty="0"/>
              <a:t>RESEARCH AREAS IN MOBILE CLOUD COMPUTING </a:t>
            </a:r>
          </a:p>
        </p:txBody>
      </p:sp>
      <p:sp>
        <p:nvSpPr>
          <p:cNvPr id="3" name="Content Placeholder 2">
            <a:extLst>
              <a:ext uri="{FF2B5EF4-FFF2-40B4-BE49-F238E27FC236}">
                <a16:creationId xmlns:a16="http://schemas.microsoft.com/office/drawing/2014/main" id="{DC58360A-C89D-4971-B3B4-20ADA17448D9}"/>
              </a:ext>
            </a:extLst>
          </p:cNvPr>
          <p:cNvSpPr>
            <a:spLocks noGrp="1"/>
          </p:cNvSpPr>
          <p:nvPr>
            <p:ph sz="half" idx="1"/>
          </p:nvPr>
        </p:nvSpPr>
        <p:spPr>
          <a:xfrm>
            <a:off x="1581911" y="1606859"/>
            <a:ext cx="4579191" cy="4012706"/>
          </a:xfrm>
        </p:spPr>
        <p:txBody>
          <a:bodyPr>
            <a:normAutofit/>
          </a:bodyPr>
          <a:lstStyle/>
          <a:p>
            <a:r>
              <a:rPr lang="en-US" dirty="0"/>
              <a:t>Latency </a:t>
            </a:r>
          </a:p>
          <a:p>
            <a:r>
              <a:rPr lang="en-US" dirty="0"/>
              <a:t>Low Bandwidth </a:t>
            </a:r>
          </a:p>
          <a:p>
            <a:r>
              <a:rPr lang="en-US" dirty="0"/>
              <a:t>Network Access Management </a:t>
            </a:r>
          </a:p>
          <a:p>
            <a:r>
              <a:rPr lang="en-US" dirty="0"/>
              <a:t>Quality Of Service </a:t>
            </a:r>
          </a:p>
          <a:p>
            <a:r>
              <a:rPr lang="en-US" dirty="0"/>
              <a:t>Pricing </a:t>
            </a:r>
          </a:p>
          <a:p>
            <a:r>
              <a:rPr lang="en-US" dirty="0"/>
              <a:t>Service Convergence </a:t>
            </a:r>
          </a:p>
          <a:p>
            <a:r>
              <a:rPr lang="en-US" dirty="0"/>
              <a:t>Standard Interface </a:t>
            </a:r>
          </a:p>
          <a:p>
            <a:r>
              <a:rPr lang="en-US" dirty="0"/>
              <a:t>Energy Efficiency </a:t>
            </a:r>
          </a:p>
          <a:p>
            <a:r>
              <a:rPr lang="en-US" dirty="0"/>
              <a:t>Security And Privacy </a:t>
            </a:r>
          </a:p>
          <a:p>
            <a:r>
              <a:rPr lang="en-US" dirty="0"/>
              <a:t>Better Service </a:t>
            </a:r>
          </a:p>
        </p:txBody>
      </p:sp>
      <p:sp>
        <p:nvSpPr>
          <p:cNvPr id="4" name="Content Placeholder 3">
            <a:extLst>
              <a:ext uri="{FF2B5EF4-FFF2-40B4-BE49-F238E27FC236}">
                <a16:creationId xmlns:a16="http://schemas.microsoft.com/office/drawing/2014/main" id="{ECCBF90A-B9FB-40AE-939D-0F198B71D00B}"/>
              </a:ext>
            </a:extLst>
          </p:cNvPr>
          <p:cNvSpPr>
            <a:spLocks noGrp="1"/>
          </p:cNvSpPr>
          <p:nvPr>
            <p:ph sz="half" idx="2"/>
          </p:nvPr>
        </p:nvSpPr>
        <p:spPr>
          <a:xfrm>
            <a:off x="6338315" y="1606860"/>
            <a:ext cx="4514088" cy="4012706"/>
          </a:xfrm>
        </p:spPr>
        <p:txBody>
          <a:bodyPr>
            <a:normAutofit/>
          </a:bodyPr>
          <a:lstStyle/>
          <a:p>
            <a:r>
              <a:rPr lang="en-US" dirty="0"/>
              <a:t>Data Delivery </a:t>
            </a:r>
          </a:p>
          <a:p>
            <a:r>
              <a:rPr lang="en-US" dirty="0"/>
              <a:t>Mobility And Resource Discovery </a:t>
            </a:r>
          </a:p>
          <a:p>
            <a:r>
              <a:rPr lang="en-US" dirty="0"/>
              <a:t> Mobility And Cloud Session Connectivity </a:t>
            </a:r>
          </a:p>
          <a:p>
            <a:r>
              <a:rPr lang="en-US" dirty="0"/>
              <a:t>Overhead Due To Use Of Cloud </a:t>
            </a:r>
          </a:p>
          <a:p>
            <a:r>
              <a:rPr lang="en-US" dirty="0"/>
              <a:t>Reliability </a:t>
            </a:r>
          </a:p>
          <a:p>
            <a:r>
              <a:rPr lang="en-US" dirty="0"/>
              <a:t> Scalability </a:t>
            </a:r>
          </a:p>
          <a:p>
            <a:r>
              <a:rPr lang="en-US" dirty="0"/>
              <a:t>High Availability </a:t>
            </a:r>
          </a:p>
          <a:p>
            <a:r>
              <a:rPr lang="en-US" dirty="0"/>
              <a:t>Overhead Due To Use Of Cloud </a:t>
            </a:r>
          </a:p>
          <a:p>
            <a:r>
              <a:rPr lang="en-US" dirty="0"/>
              <a:t>Task Division</a:t>
            </a:r>
            <a:endParaRPr lang="en-IN" dirty="0"/>
          </a:p>
          <a:p>
            <a:endParaRPr lang="en-IN" dirty="0"/>
          </a:p>
        </p:txBody>
      </p:sp>
      <p:sp>
        <p:nvSpPr>
          <p:cNvPr id="5" name="Rectangle 4">
            <a:extLst>
              <a:ext uri="{FF2B5EF4-FFF2-40B4-BE49-F238E27FC236}">
                <a16:creationId xmlns:a16="http://schemas.microsoft.com/office/drawing/2014/main" id="{F6CA903D-9A57-48C8-A35D-7A1043E30455}"/>
              </a:ext>
            </a:extLst>
          </p:cNvPr>
          <p:cNvSpPr/>
          <p:nvPr/>
        </p:nvSpPr>
        <p:spPr>
          <a:xfrm>
            <a:off x="195309" y="5619566"/>
            <a:ext cx="11842811" cy="108307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l"/>
            <a:r>
              <a:rPr lang="en-US" b="1" i="1" dirty="0">
                <a:solidFill>
                  <a:srgbClr val="393939"/>
                </a:solidFill>
                <a:effectLst/>
                <a:latin typeface="europa"/>
              </a:rPr>
              <a:t>“Every kid coming out of school now thinks he can be the next Mark Zuckerberg, and with these new technologies like cloud computing, he actually has a shot.”</a:t>
            </a:r>
            <a:endParaRPr lang="en-US" b="0" i="0" dirty="0">
              <a:solidFill>
                <a:srgbClr val="393939"/>
              </a:solidFill>
              <a:effectLst/>
              <a:latin typeface="europa"/>
            </a:endParaRPr>
          </a:p>
          <a:p>
            <a:pPr algn="l"/>
            <a:r>
              <a:rPr lang="en-US" b="1" i="1" dirty="0">
                <a:solidFill>
                  <a:srgbClr val="393939"/>
                </a:solidFill>
                <a:effectLst/>
                <a:latin typeface="europa"/>
              </a:rPr>
              <a:t>- Marc Andreessen, Co-founder of Netscape, Board Member of Facebook</a:t>
            </a:r>
            <a:endParaRPr lang="en-US" b="0" i="0" dirty="0">
              <a:solidFill>
                <a:srgbClr val="393939"/>
              </a:solidFill>
              <a:effectLst/>
              <a:latin typeface="europa"/>
            </a:endParaRPr>
          </a:p>
        </p:txBody>
      </p:sp>
    </p:spTree>
    <p:extLst>
      <p:ext uri="{BB962C8B-B14F-4D97-AF65-F5344CB8AC3E}">
        <p14:creationId xmlns:p14="http://schemas.microsoft.com/office/powerpoint/2010/main" val="1530849209"/>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obile Cloud Market">
            <a:extLst>
              <a:ext uri="{FF2B5EF4-FFF2-40B4-BE49-F238E27FC236}">
                <a16:creationId xmlns:a16="http://schemas.microsoft.com/office/drawing/2014/main" id="{DA3E6DA7-5EE8-439E-866A-0674D90E89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568170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8A247D9-FA13-4C75-8F46-7EB25AF2C89B}"/>
              </a:ext>
            </a:extLst>
          </p:cNvPr>
          <p:cNvSpPr/>
          <p:nvPr/>
        </p:nvSpPr>
        <p:spPr>
          <a:xfrm>
            <a:off x="189390" y="5956916"/>
            <a:ext cx="11813220" cy="5060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i="0" dirty="0">
                <a:solidFill>
                  <a:srgbClr val="13293D"/>
                </a:solidFill>
                <a:effectLst/>
                <a:latin typeface="regular_medium"/>
              </a:rPr>
              <a:t>The mobile cloud market is expected to record a CAGR of 25.28% during the forecast period from 2022 to 2027.</a:t>
            </a:r>
            <a:endParaRPr lang="en-IN" dirty="0"/>
          </a:p>
        </p:txBody>
      </p:sp>
    </p:spTree>
    <p:extLst>
      <p:ext uri="{BB962C8B-B14F-4D97-AF65-F5344CB8AC3E}">
        <p14:creationId xmlns:p14="http://schemas.microsoft.com/office/powerpoint/2010/main" val="1456696412"/>
      </p:ext>
    </p:extLst>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E4A98-F609-4940-83A4-AF0B60C3E597}"/>
              </a:ext>
            </a:extLst>
          </p:cNvPr>
          <p:cNvSpPr>
            <a:spLocks noGrp="1"/>
          </p:cNvSpPr>
          <p:nvPr>
            <p:ph type="title"/>
          </p:nvPr>
        </p:nvSpPr>
        <p:spPr>
          <a:xfrm>
            <a:off x="2177870" y="289990"/>
            <a:ext cx="7836260" cy="748698"/>
          </a:xfrm>
        </p:spPr>
        <p:txBody>
          <a:bodyPr>
            <a:normAutofit fontScale="90000"/>
          </a:bodyPr>
          <a:lstStyle/>
          <a:p>
            <a:r>
              <a:rPr lang="en-US" dirty="0"/>
              <a:t>conclusion</a:t>
            </a:r>
            <a:endParaRPr lang="en-IN" dirty="0"/>
          </a:p>
        </p:txBody>
      </p:sp>
      <p:sp>
        <p:nvSpPr>
          <p:cNvPr id="3" name="Content Placeholder 2">
            <a:extLst>
              <a:ext uri="{FF2B5EF4-FFF2-40B4-BE49-F238E27FC236}">
                <a16:creationId xmlns:a16="http://schemas.microsoft.com/office/drawing/2014/main" id="{58C392EA-BE65-4FE9-AA02-C735F427B7A6}"/>
              </a:ext>
            </a:extLst>
          </p:cNvPr>
          <p:cNvSpPr>
            <a:spLocks noGrp="1"/>
          </p:cNvSpPr>
          <p:nvPr>
            <p:ph idx="1"/>
          </p:nvPr>
        </p:nvSpPr>
        <p:spPr>
          <a:xfrm>
            <a:off x="2177870" y="1526959"/>
            <a:ext cx="7836260" cy="4900474"/>
          </a:xfrm>
          <a:ln w="28575">
            <a:solidFill>
              <a:schemeClr val="accent1">
                <a:lumMod val="50000"/>
              </a:schemeClr>
            </a:solidFill>
          </a:ln>
        </p:spPr>
        <p:txBody>
          <a:bodyPr>
            <a:normAutofit/>
          </a:bodyPr>
          <a:lstStyle/>
          <a:p>
            <a:pPr>
              <a:buFont typeface="Arial" panose="020B0604020202020204" pitchFamily="34" charset="0"/>
              <a:buChar char="•"/>
            </a:pPr>
            <a:r>
              <a:rPr lang="en-US" sz="2000" dirty="0">
                <a:solidFill>
                  <a:srgbClr val="FF0000"/>
                </a:solidFill>
                <a:effectLst/>
                <a:latin typeface="Space Grotesk"/>
              </a:rPr>
              <a:t>MCC is an innovative approach to mobile computing that provides users with expanded capabilities and greater flexibility</a:t>
            </a:r>
            <a:r>
              <a:rPr lang="en-US" sz="2000" dirty="0">
                <a:solidFill>
                  <a:srgbClr val="252525"/>
                </a:solidFill>
                <a:effectLst/>
                <a:latin typeface="Space Grotesk"/>
              </a:rPr>
              <a:t>. Through MCC, users can take full advantage of the capacity of their smartphones or tablets by combining the processing power of these devices with that available in the cloud.</a:t>
            </a:r>
          </a:p>
          <a:p>
            <a:pPr>
              <a:buFont typeface="Arial" panose="020B0604020202020204" pitchFamily="34" charset="0"/>
              <a:buChar char="•"/>
            </a:pPr>
            <a:r>
              <a:rPr lang="en-US" sz="2000" dirty="0">
                <a:solidFill>
                  <a:srgbClr val="252525"/>
                </a:solidFill>
                <a:effectLst/>
                <a:latin typeface="Space Grotesk"/>
              </a:rPr>
              <a:t>Though the benefits of this technology are many, there are certain double-edged swords to not just be aware of, but also stay away from. </a:t>
            </a:r>
            <a:r>
              <a:rPr lang="en-US" sz="2000" dirty="0">
                <a:solidFill>
                  <a:srgbClr val="FF0000"/>
                </a:solidFill>
                <a:effectLst/>
                <a:latin typeface="Space Grotesk"/>
              </a:rPr>
              <a:t>This is still a technology that is in its nascent stage</a:t>
            </a:r>
            <a:r>
              <a:rPr lang="en-US" sz="2000" dirty="0">
                <a:solidFill>
                  <a:srgbClr val="252525"/>
                </a:solidFill>
                <a:effectLst/>
                <a:latin typeface="Space Grotesk"/>
              </a:rPr>
              <a:t>. </a:t>
            </a:r>
            <a:r>
              <a:rPr lang="en-US" sz="2000" dirty="0">
                <a:solidFill>
                  <a:srgbClr val="FF0000"/>
                </a:solidFill>
                <a:effectLst/>
                <a:latin typeface="Space Grotesk"/>
              </a:rPr>
              <a:t>The scope and potential of it all seem to be quite promising</a:t>
            </a:r>
            <a:r>
              <a:rPr lang="en-US" sz="2000" dirty="0">
                <a:solidFill>
                  <a:srgbClr val="252525"/>
                </a:solidFill>
                <a:effectLst/>
                <a:latin typeface="Space Grotesk"/>
              </a:rPr>
              <a:t>. The true path that it takes will be a little more clear when more and more companies begin adapting to it and investing in it.</a:t>
            </a:r>
          </a:p>
          <a:p>
            <a:pPr>
              <a:buFont typeface="Arial" panose="020B0604020202020204" pitchFamily="34" charset="0"/>
              <a:buChar char="•"/>
            </a:pPr>
            <a:r>
              <a:rPr lang="en-US" sz="2000" dirty="0">
                <a:solidFill>
                  <a:srgbClr val="252525"/>
                </a:solidFill>
                <a:effectLst/>
                <a:latin typeface="Space Grotesk"/>
              </a:rPr>
              <a:t>By following cloud security best practices and implementing the appropriate security tools, businesses can minimize risks and take full advantage of the benefits cloud computing offers.</a:t>
            </a:r>
          </a:p>
        </p:txBody>
      </p:sp>
    </p:spTree>
    <p:extLst>
      <p:ext uri="{BB962C8B-B14F-4D97-AF65-F5344CB8AC3E}">
        <p14:creationId xmlns:p14="http://schemas.microsoft.com/office/powerpoint/2010/main" val="2429422220"/>
      </p:ext>
    </p:extLst>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A473A-3183-48E0-B341-0EDC3AEEFAE3}"/>
              </a:ext>
            </a:extLst>
          </p:cNvPr>
          <p:cNvSpPr>
            <a:spLocks noGrp="1"/>
          </p:cNvSpPr>
          <p:nvPr>
            <p:ph type="title"/>
          </p:nvPr>
        </p:nvSpPr>
        <p:spPr>
          <a:xfrm>
            <a:off x="2231136" y="230819"/>
            <a:ext cx="7729728" cy="639193"/>
          </a:xfrm>
        </p:spPr>
        <p:txBody>
          <a:bodyPr>
            <a:normAutofit fontScale="90000"/>
          </a:bodyPr>
          <a:lstStyle/>
          <a:p>
            <a:r>
              <a:rPr lang="en-US" dirty="0"/>
              <a:t>references</a:t>
            </a:r>
            <a:endParaRPr lang="en-IN" dirty="0"/>
          </a:p>
        </p:txBody>
      </p:sp>
      <p:sp>
        <p:nvSpPr>
          <p:cNvPr id="3" name="Content Placeholder 2">
            <a:extLst>
              <a:ext uri="{FF2B5EF4-FFF2-40B4-BE49-F238E27FC236}">
                <a16:creationId xmlns:a16="http://schemas.microsoft.com/office/drawing/2014/main" id="{AFC37B6F-9D6F-4CF5-B214-CD862A3715DD}"/>
              </a:ext>
            </a:extLst>
          </p:cNvPr>
          <p:cNvSpPr>
            <a:spLocks noGrp="1"/>
          </p:cNvSpPr>
          <p:nvPr>
            <p:ph idx="1"/>
          </p:nvPr>
        </p:nvSpPr>
        <p:spPr>
          <a:xfrm>
            <a:off x="2225099" y="1012054"/>
            <a:ext cx="7729728" cy="5734975"/>
          </a:xfrm>
          <a:ln>
            <a:solidFill>
              <a:schemeClr val="accent3">
                <a:lumMod val="50000"/>
              </a:schemeClr>
            </a:solidFill>
            <a:prstDash val="dash"/>
          </a:ln>
        </p:spPr>
        <p:txBody>
          <a:bodyPr>
            <a:normAutofit fontScale="92500" lnSpcReduction="20000"/>
          </a:bodyPr>
          <a:lstStyle/>
          <a:p>
            <a:r>
              <a:rPr lang="en-US" dirty="0">
                <a:latin typeface="Space Grotesk"/>
              </a:rPr>
              <a:t>Challenging Issues and Limitations of Mobile Computing: Deepak Get</a:t>
            </a:r>
            <a:r>
              <a:rPr lang="en-IN" dirty="0">
                <a:latin typeface="Space Grotesk"/>
              </a:rPr>
              <a:t>al, Int. J. Computer Technology &amp; Applications, Vol 3 (1),177-181</a:t>
            </a:r>
          </a:p>
          <a:p>
            <a:r>
              <a:rPr lang="en-IN" dirty="0">
                <a:latin typeface="Space Grotesk"/>
              </a:rPr>
              <a:t>Mobile Cloud Computing Service Models: A User Centric Approach JEEVAN J,RAMLING HALMANDGE,PUSHPALATHA S </a:t>
            </a:r>
          </a:p>
          <a:p>
            <a:r>
              <a:rPr lang="en-US" dirty="0">
                <a:latin typeface="Space Grotesk"/>
              </a:rPr>
              <a:t>A Survey of Mobile Cloud Computing: Architecture, Applications, and Approaches Hoang T. Dinh, Chonho Lee, DusitNiyato, and Ping Wang</a:t>
            </a:r>
          </a:p>
          <a:p>
            <a:r>
              <a:rPr lang="en-US" dirty="0">
                <a:latin typeface="Space Grotesk"/>
              </a:rPr>
              <a:t>Research on Mobile Cloud Computing: Review, Trend and Perspectives Han Qi, Abdullah Gani</a:t>
            </a:r>
          </a:p>
          <a:p>
            <a:r>
              <a:rPr lang="en-US" dirty="0">
                <a:latin typeface="Space Grotesk"/>
              </a:rPr>
              <a:t>M. Satyanarayanan, “Mobile computing: the next decade,” in Proceedings of the 1st ACM Workshop on Mobile Cloud Computing &amp; Services: Social Networks and Beyond (MCS), June 2010</a:t>
            </a:r>
          </a:p>
          <a:p>
            <a:r>
              <a:rPr lang="en-US" dirty="0">
                <a:latin typeface="Space Grotesk"/>
              </a:rPr>
              <a:t>White Paper. Mobile Cloud Computing Solution Brief. AEPONA, 2010</a:t>
            </a:r>
          </a:p>
          <a:p>
            <a:r>
              <a:rPr lang="en-IN" dirty="0">
                <a:latin typeface="Space Grotesk"/>
              </a:rPr>
              <a:t>Mobile Cloud Computing Service Models: A User Centric Approach JEEVAN J,RAMLING HALMANDGE,PUSHPALATHA S </a:t>
            </a:r>
            <a:endParaRPr lang="en-US" dirty="0">
              <a:latin typeface="Space Grotesk"/>
            </a:endParaRPr>
          </a:p>
          <a:p>
            <a:r>
              <a:rPr lang="en-US" dirty="0">
                <a:latin typeface="Space Grotesk"/>
                <a:hlinkClick r:id="rId2"/>
              </a:rPr>
              <a:t>https://journals.plos.org/plosone/article?id=10.1371/journal.pone.0234312</a:t>
            </a:r>
            <a:endParaRPr lang="en-US" dirty="0">
              <a:latin typeface="Space Grotesk"/>
            </a:endParaRPr>
          </a:p>
          <a:p>
            <a:r>
              <a:rPr lang="en-IN" dirty="0">
                <a:latin typeface="Space Grotesk"/>
                <a:hlinkClick r:id="rId3"/>
              </a:rPr>
              <a:t>Mobile cloud computing – Wikipedia</a:t>
            </a:r>
            <a:endParaRPr lang="en-IN" dirty="0">
              <a:latin typeface="Space Grotesk"/>
            </a:endParaRPr>
          </a:p>
          <a:p>
            <a:r>
              <a:rPr lang="en-IN" dirty="0">
                <a:latin typeface="Space Grotesk"/>
                <a:hlinkClick r:id="rId4"/>
              </a:rPr>
              <a:t>http://en.wikipedia.org/wiki/Mobile_communication</a:t>
            </a:r>
            <a:endParaRPr lang="en-IN" dirty="0">
              <a:latin typeface="Space Grotesk"/>
            </a:endParaRPr>
          </a:p>
          <a:p>
            <a:r>
              <a:rPr lang="en-IN" dirty="0">
                <a:latin typeface="Space Grotesk"/>
                <a:hlinkClick r:id="rId5"/>
              </a:rPr>
              <a:t>Mobile telephony – Wikipedia</a:t>
            </a:r>
            <a:endParaRPr lang="en-IN" dirty="0">
              <a:latin typeface="Space Grotesk"/>
            </a:endParaRPr>
          </a:p>
          <a:p>
            <a:r>
              <a:rPr lang="en-US" dirty="0">
                <a:latin typeface="Space Grotesk"/>
                <a:hlinkClick r:id="rId6"/>
              </a:rPr>
              <a:t>5 top challenges in Mobile Cloud Computing | Technology and Web security Stuffs (wordpress.com)</a:t>
            </a:r>
            <a:endParaRPr lang="en-US" dirty="0">
              <a:latin typeface="Space Grotesk"/>
            </a:endParaRPr>
          </a:p>
          <a:p>
            <a:endParaRPr lang="en-US" dirty="0">
              <a:latin typeface="Space Grotesk"/>
            </a:endParaRPr>
          </a:p>
          <a:p>
            <a:endParaRPr lang="en-US" dirty="0">
              <a:latin typeface="Space Grotesk"/>
            </a:endParaRPr>
          </a:p>
          <a:p>
            <a:endParaRPr lang="en-US" dirty="0">
              <a:latin typeface="Space Grotesk"/>
            </a:endParaRPr>
          </a:p>
          <a:p>
            <a:endParaRPr lang="en-US" dirty="0">
              <a:latin typeface="Space Grotesk"/>
            </a:endParaRPr>
          </a:p>
          <a:p>
            <a:endParaRPr lang="en-IN" dirty="0"/>
          </a:p>
          <a:p>
            <a:endParaRPr lang="en-IN" dirty="0"/>
          </a:p>
          <a:p>
            <a:endParaRPr lang="en-IN" dirty="0"/>
          </a:p>
        </p:txBody>
      </p:sp>
    </p:spTree>
    <p:extLst>
      <p:ext uri="{BB962C8B-B14F-4D97-AF65-F5344CB8AC3E}">
        <p14:creationId xmlns:p14="http://schemas.microsoft.com/office/powerpoint/2010/main" val="477097712"/>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EF626-F703-43F9-BB5C-51023A892D8B}"/>
              </a:ext>
            </a:extLst>
          </p:cNvPr>
          <p:cNvSpPr>
            <a:spLocks noGrp="1"/>
          </p:cNvSpPr>
          <p:nvPr>
            <p:ph type="title"/>
          </p:nvPr>
        </p:nvSpPr>
        <p:spPr>
          <a:xfrm>
            <a:off x="2231136" y="2834640"/>
            <a:ext cx="7729728" cy="1188720"/>
          </a:xfrm>
          <a:ln>
            <a:solidFill>
              <a:srgbClr val="7030A0"/>
            </a:solidFill>
          </a:ln>
        </p:spPr>
        <p:txBody>
          <a:bodyPr/>
          <a:lstStyle/>
          <a:p>
            <a:r>
              <a:rPr lang="en-US" dirty="0"/>
              <a:t>Thank you </a:t>
            </a:r>
            <a:endParaRPr lang="en-IN" dirty="0"/>
          </a:p>
        </p:txBody>
      </p:sp>
    </p:spTree>
    <p:extLst>
      <p:ext uri="{BB962C8B-B14F-4D97-AF65-F5344CB8AC3E}">
        <p14:creationId xmlns:p14="http://schemas.microsoft.com/office/powerpoint/2010/main" val="3906280407"/>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43C9B-0F80-4029-9048-595F17BD52F0}"/>
              </a:ext>
            </a:extLst>
          </p:cNvPr>
          <p:cNvSpPr>
            <a:spLocks noGrp="1"/>
          </p:cNvSpPr>
          <p:nvPr>
            <p:ph type="title"/>
          </p:nvPr>
        </p:nvSpPr>
        <p:spPr>
          <a:xfrm>
            <a:off x="2231136" y="556318"/>
            <a:ext cx="7729728" cy="1188720"/>
          </a:xfrm>
        </p:spPr>
        <p:txBody>
          <a:bodyPr/>
          <a:lstStyle/>
          <a:p>
            <a:r>
              <a:rPr lang="en-US" dirty="0"/>
              <a:t>Why Mobile cloud computing?</a:t>
            </a:r>
            <a:endParaRPr lang="en-IN" dirty="0"/>
          </a:p>
        </p:txBody>
      </p:sp>
      <p:sp>
        <p:nvSpPr>
          <p:cNvPr id="3" name="Content Placeholder 2">
            <a:extLst>
              <a:ext uri="{FF2B5EF4-FFF2-40B4-BE49-F238E27FC236}">
                <a16:creationId xmlns:a16="http://schemas.microsoft.com/office/drawing/2014/main" id="{17B93A86-A64D-4370-9062-4F18CD109961}"/>
              </a:ext>
            </a:extLst>
          </p:cNvPr>
          <p:cNvSpPr>
            <a:spLocks noGrp="1"/>
          </p:cNvSpPr>
          <p:nvPr>
            <p:ph idx="1"/>
          </p:nvPr>
        </p:nvSpPr>
        <p:spPr>
          <a:xfrm>
            <a:off x="1100831" y="2325950"/>
            <a:ext cx="9889724" cy="4208015"/>
          </a:xfrm>
        </p:spPr>
        <p:txBody>
          <a:bodyPr/>
          <a:lstStyle/>
          <a:p>
            <a:pPr algn="just"/>
            <a:r>
              <a:rPr lang="en-US" dirty="0">
                <a:latin typeface="Space Grotesk"/>
              </a:rPr>
              <a:t>Mobile devices face many </a:t>
            </a:r>
            <a:r>
              <a:rPr lang="en-US" dirty="0">
                <a:solidFill>
                  <a:srgbClr val="FF0000"/>
                </a:solidFill>
                <a:latin typeface="Space Grotesk"/>
              </a:rPr>
              <a:t>resource challenges </a:t>
            </a:r>
            <a:r>
              <a:rPr lang="en-US" dirty="0">
                <a:latin typeface="Space Grotesk"/>
              </a:rPr>
              <a:t>(battery life, storage, bandwidth etc.)</a:t>
            </a:r>
          </a:p>
          <a:p>
            <a:pPr algn="just"/>
            <a:r>
              <a:rPr lang="en-US" dirty="0">
                <a:latin typeface="Space Grotesk"/>
              </a:rPr>
              <a:t>Cloud computing offers advantages to users by allowing them to use infrastructure, platforms and software by cloud providers at </a:t>
            </a:r>
            <a:r>
              <a:rPr lang="en-US" sz="2000" dirty="0">
                <a:solidFill>
                  <a:srgbClr val="FF0000"/>
                </a:solidFill>
                <a:latin typeface="Space Grotesk"/>
              </a:rPr>
              <a:t>low cost </a:t>
            </a:r>
            <a:r>
              <a:rPr lang="en-US" dirty="0">
                <a:latin typeface="Space Grotesk"/>
              </a:rPr>
              <a:t>and elastically in an </a:t>
            </a:r>
            <a:r>
              <a:rPr lang="en-US" sz="2000" dirty="0">
                <a:solidFill>
                  <a:srgbClr val="FF0000"/>
                </a:solidFill>
                <a:latin typeface="Space Grotesk"/>
              </a:rPr>
              <a:t>on-demand </a:t>
            </a:r>
            <a:r>
              <a:rPr lang="en-US" dirty="0">
                <a:latin typeface="Space Grotesk"/>
              </a:rPr>
              <a:t>fashion.</a:t>
            </a:r>
          </a:p>
          <a:p>
            <a:pPr algn="just"/>
            <a:r>
              <a:rPr lang="en-US" dirty="0">
                <a:latin typeface="Space Grotesk"/>
              </a:rPr>
              <a:t>Mobile cloud computing provides mobile users with data storage and processing services in clouds, obviating the need to have a powerful device configuration (e.g. CPU speed, memory capacity etc.), as all resource-intensive computing can be performed in the cloud. </a:t>
            </a:r>
          </a:p>
          <a:p>
            <a:pPr algn="just" fontAlgn="base">
              <a:buFont typeface="Arial" panose="020B0604020202020204" pitchFamily="34" charset="0"/>
              <a:buChar char="•"/>
            </a:pPr>
            <a:r>
              <a:rPr lang="en-US" i="0" dirty="0">
                <a:effectLst/>
                <a:latin typeface="Space Grotesk"/>
              </a:rPr>
              <a:t>With Mobile cloud computing sharing information and applications is easy without the need of complex and costly hardware and software because the business computations are conducted on the cloud.</a:t>
            </a:r>
          </a:p>
          <a:p>
            <a:pPr algn="just" fontAlgn="base">
              <a:buFont typeface="Arial" panose="020B0604020202020204" pitchFamily="34" charset="0"/>
              <a:buChar char="•"/>
            </a:pPr>
            <a:r>
              <a:rPr lang="en-US" i="0" dirty="0">
                <a:effectLst/>
                <a:latin typeface="Space Grotesk"/>
              </a:rPr>
              <a:t>Mobile phones features and functionality are now enhanced through new cloud applications.</a:t>
            </a:r>
          </a:p>
          <a:p>
            <a:pPr algn="just" fontAlgn="base">
              <a:buFont typeface="Arial" panose="020B0604020202020204" pitchFamily="34" charset="0"/>
              <a:buChar char="•"/>
            </a:pPr>
            <a:r>
              <a:rPr lang="en-US" dirty="0">
                <a:latin typeface="Space Grotesk"/>
              </a:rPr>
              <a:t>T</a:t>
            </a:r>
            <a:r>
              <a:rPr lang="en-US" i="0" dirty="0">
                <a:effectLst/>
                <a:latin typeface="Space Grotesk"/>
              </a:rPr>
              <a:t>he access point to mobile cloud computing is through a browser and not a mobile operating system there is ease of access.</a:t>
            </a:r>
          </a:p>
          <a:p>
            <a:endParaRPr lang="en-IN" dirty="0"/>
          </a:p>
        </p:txBody>
      </p:sp>
    </p:spTree>
    <p:extLst>
      <p:ext uri="{BB962C8B-B14F-4D97-AF65-F5344CB8AC3E}">
        <p14:creationId xmlns:p14="http://schemas.microsoft.com/office/powerpoint/2010/main" val="2432387345"/>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516164-D64E-43D9-90CD-20144E351174}"/>
              </a:ext>
            </a:extLst>
          </p:cNvPr>
          <p:cNvSpPr>
            <a:spLocks noGrp="1"/>
          </p:cNvSpPr>
          <p:nvPr>
            <p:ph sz="half" idx="1"/>
          </p:nvPr>
        </p:nvSpPr>
        <p:spPr>
          <a:xfrm>
            <a:off x="904875" y="352425"/>
            <a:ext cx="5695950" cy="6143625"/>
          </a:xfrm>
          <a:ln w="38100">
            <a:noFill/>
          </a:ln>
        </p:spPr>
        <p:txBody>
          <a:bodyPr>
            <a:normAutofit fontScale="92500" lnSpcReduction="10000"/>
          </a:bodyPr>
          <a:lstStyle/>
          <a:p>
            <a:pPr marL="0" indent="0" algn="l">
              <a:buNone/>
            </a:pPr>
            <a:r>
              <a:rPr lang="en-US" sz="1700" b="1" i="0" u="sng" dirty="0">
                <a:solidFill>
                  <a:srgbClr val="333333"/>
                </a:solidFill>
                <a:effectLst/>
                <a:latin typeface="Space Grotesk"/>
              </a:rPr>
              <a:t>Mobile Computing</a:t>
            </a:r>
            <a:endParaRPr lang="en-US" sz="1700" b="0" i="0" u="sng" dirty="0">
              <a:solidFill>
                <a:srgbClr val="333333"/>
              </a:solidFill>
              <a:effectLst/>
              <a:latin typeface="Space Grotesk"/>
            </a:endParaRPr>
          </a:p>
          <a:p>
            <a:pPr algn="just"/>
            <a:r>
              <a:rPr lang="en-US" sz="1700" b="0" i="0" dirty="0">
                <a:solidFill>
                  <a:srgbClr val="333333"/>
                </a:solidFill>
                <a:effectLst/>
                <a:latin typeface="Space Grotesk"/>
              </a:rPr>
              <a:t>Mobile Computing is essentially an interaction between man and machine by way of which a computer is expected to be transported during normal usage which makes it possible to transmit data, voice, and video. It includes mobile communication, hardware, &amp; software for mobile devices.</a:t>
            </a:r>
          </a:p>
          <a:p>
            <a:pPr marL="0" indent="0" algn="just">
              <a:buNone/>
            </a:pPr>
            <a:r>
              <a:rPr lang="en-US" sz="1600" b="1" i="1" dirty="0">
                <a:latin typeface="Space Grotesk"/>
              </a:rPr>
              <a:t>Issues in Mobile Computing :</a:t>
            </a:r>
          </a:p>
          <a:p>
            <a:pPr algn="just"/>
            <a:r>
              <a:rPr lang="en-US" sz="1600" b="1" u="sng" dirty="0">
                <a:latin typeface="Space Grotesk"/>
              </a:rPr>
              <a:t>Battery life</a:t>
            </a:r>
            <a:r>
              <a:rPr lang="en-US" sz="1600" dirty="0">
                <a:latin typeface="Space Grotesk"/>
              </a:rPr>
              <a:t>: Mobile devices operate or depend entirely on battery power.so expensive batteries need to be used. </a:t>
            </a:r>
          </a:p>
          <a:p>
            <a:pPr algn="just"/>
            <a:r>
              <a:rPr lang="en-US" sz="1600" b="1" u="sng" dirty="0">
                <a:latin typeface="Space Grotesk"/>
              </a:rPr>
              <a:t>Low bandwidth</a:t>
            </a:r>
            <a:r>
              <a:rPr lang="en-US" sz="1600" dirty="0">
                <a:latin typeface="Space Grotesk"/>
              </a:rPr>
              <a:t>: The networks for mobile devices will be within the range of cellphone towers. Even though the WLAN’s are inexpensive they were available within limited range.</a:t>
            </a:r>
          </a:p>
          <a:p>
            <a:pPr algn="just"/>
            <a:r>
              <a:rPr lang="en-US" sz="1600" b="1" u="sng" dirty="0">
                <a:latin typeface="Space Grotesk"/>
              </a:rPr>
              <a:t>Networking</a:t>
            </a:r>
            <a:r>
              <a:rPr lang="en-US" sz="1600" dirty="0">
                <a:latin typeface="Space Grotesk"/>
              </a:rPr>
              <a:t>: Users can move from one place to another place i.e., user may move outside the network which may result in loss of data transmission.</a:t>
            </a:r>
          </a:p>
          <a:p>
            <a:pPr algn="just"/>
            <a:r>
              <a:rPr lang="en-US" sz="1600" b="1" u="sng" dirty="0">
                <a:latin typeface="Space Grotesk"/>
              </a:rPr>
              <a:t>Hardware</a:t>
            </a:r>
            <a:r>
              <a:rPr lang="en-US" sz="1600" dirty="0">
                <a:latin typeface="Space Grotesk"/>
              </a:rPr>
              <a:t>: Mobile devices with low capacity limit the applications to be developed. </a:t>
            </a:r>
          </a:p>
          <a:p>
            <a:pPr algn="just"/>
            <a:r>
              <a:rPr lang="en-US" sz="1600" b="1" u="sng" dirty="0">
                <a:latin typeface="Space Grotesk"/>
              </a:rPr>
              <a:t>Security</a:t>
            </a:r>
            <a:r>
              <a:rPr lang="en-US" sz="1600" dirty="0">
                <a:latin typeface="Space Grotesk"/>
              </a:rPr>
              <a:t>: This is considered as the major threat in mobile computing. As huge number of networks is connected within a line, there is a possibility that one can directly attack the VPN. </a:t>
            </a:r>
          </a:p>
          <a:p>
            <a:pPr algn="just"/>
            <a:r>
              <a:rPr lang="en-US" sz="1600" b="1" u="sng" dirty="0">
                <a:latin typeface="Space Grotesk"/>
              </a:rPr>
              <a:t>User interface with device</a:t>
            </a:r>
            <a:r>
              <a:rPr lang="en-US" sz="1600" dirty="0">
                <a:latin typeface="Space Grotesk"/>
              </a:rPr>
              <a:t>: Use of mobile devices is difficult as screens tend to be small with no mouse and keyboard. </a:t>
            </a:r>
            <a:endParaRPr lang="en-US" b="0" i="0" dirty="0">
              <a:solidFill>
                <a:srgbClr val="333333"/>
              </a:solidFill>
              <a:effectLst/>
              <a:latin typeface="Space Grotesk"/>
            </a:endParaRPr>
          </a:p>
          <a:p>
            <a:pPr algn="just"/>
            <a:endParaRPr lang="en-US" b="0" i="0" dirty="0">
              <a:solidFill>
                <a:srgbClr val="333333"/>
              </a:solidFill>
              <a:effectLst/>
              <a:latin typeface="proxima-med"/>
            </a:endParaRPr>
          </a:p>
          <a:p>
            <a:endParaRPr lang="en-IN" dirty="0"/>
          </a:p>
        </p:txBody>
      </p:sp>
      <p:pic>
        <p:nvPicPr>
          <p:cNvPr id="3076" name="Picture 4" descr="mobile computing evolution – Cool Freebie Links">
            <a:extLst>
              <a:ext uri="{FF2B5EF4-FFF2-40B4-BE49-F238E27FC236}">
                <a16:creationId xmlns:a16="http://schemas.microsoft.com/office/drawing/2014/main" id="{B788DD83-46A8-4E91-8F84-5DADBE534856}"/>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7274622" y="352425"/>
            <a:ext cx="4271771" cy="278130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What is Mobile Computing | Definition, Principles, Components">
            <a:extLst>
              <a:ext uri="{FF2B5EF4-FFF2-40B4-BE49-F238E27FC236}">
                <a16:creationId xmlns:a16="http://schemas.microsoft.com/office/drawing/2014/main" id="{6331761A-45DC-459F-B857-95DC763C69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74622" y="3133725"/>
            <a:ext cx="4271771" cy="32480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944745"/>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0C9B6-B129-441A-A229-427D64E0454F}"/>
              </a:ext>
            </a:extLst>
          </p:cNvPr>
          <p:cNvSpPr>
            <a:spLocks noGrp="1"/>
          </p:cNvSpPr>
          <p:nvPr>
            <p:ph type="title"/>
          </p:nvPr>
        </p:nvSpPr>
        <p:spPr>
          <a:xfrm>
            <a:off x="875693" y="266330"/>
            <a:ext cx="4486656" cy="701336"/>
          </a:xfrm>
        </p:spPr>
        <p:txBody>
          <a:bodyPr>
            <a:normAutofit fontScale="90000"/>
          </a:bodyPr>
          <a:lstStyle/>
          <a:p>
            <a:r>
              <a:rPr lang="en-US" dirty="0"/>
              <a:t>What is cloud computing?</a:t>
            </a:r>
            <a:endParaRPr lang="en-IN" dirty="0"/>
          </a:p>
        </p:txBody>
      </p:sp>
      <p:sp>
        <p:nvSpPr>
          <p:cNvPr id="4" name="Text Placeholder 3">
            <a:extLst>
              <a:ext uri="{FF2B5EF4-FFF2-40B4-BE49-F238E27FC236}">
                <a16:creationId xmlns:a16="http://schemas.microsoft.com/office/drawing/2014/main" id="{42B33C2A-9594-44F6-B5D4-6E1AFAE44188}"/>
              </a:ext>
            </a:extLst>
          </p:cNvPr>
          <p:cNvSpPr>
            <a:spLocks noGrp="1"/>
          </p:cNvSpPr>
          <p:nvPr>
            <p:ph type="body" sz="half" idx="2"/>
          </p:nvPr>
        </p:nvSpPr>
        <p:spPr>
          <a:xfrm>
            <a:off x="188049" y="1145220"/>
            <a:ext cx="5684392" cy="4261282"/>
          </a:xfrm>
        </p:spPr>
        <p:txBody>
          <a:bodyPr>
            <a:normAutofit fontScale="25000" lnSpcReduction="20000"/>
          </a:bodyPr>
          <a:lstStyle/>
          <a:p>
            <a:pPr marL="285750" indent="-285750" algn="just">
              <a:buFont typeface="Arial" panose="020B0604020202020204" pitchFamily="34" charset="0"/>
              <a:buChar char="•"/>
            </a:pPr>
            <a:r>
              <a:rPr lang="en-US" sz="7200" b="0" dirty="0">
                <a:solidFill>
                  <a:schemeClr val="tx1">
                    <a:lumMod val="85000"/>
                    <a:lumOff val="15000"/>
                  </a:schemeClr>
                </a:solidFill>
                <a:effectLst/>
                <a:latin typeface="Space Grotesk"/>
              </a:rPr>
              <a:t>Cloud computing is the on-demand delivery of IT resources over the Internet with pay-as-you-go pricing. </a:t>
            </a:r>
          </a:p>
          <a:p>
            <a:pPr marL="285750" indent="-285750" algn="just">
              <a:buFont typeface="Arial" panose="020B0604020202020204" pitchFamily="34" charset="0"/>
              <a:buChar char="•"/>
            </a:pPr>
            <a:r>
              <a:rPr lang="en-US" sz="7200" b="0" dirty="0">
                <a:solidFill>
                  <a:schemeClr val="tx1">
                    <a:lumMod val="85000"/>
                    <a:lumOff val="15000"/>
                  </a:schemeClr>
                </a:solidFill>
                <a:effectLst/>
                <a:latin typeface="Space Grotesk"/>
              </a:rPr>
              <a:t>Instead of buying, owning, and maintaining physical data centers and servers, you can access technology services, such as computing power, storage, and databases, on an as-needed basis from a cloud provider like Amazon Web Services (AWS).</a:t>
            </a:r>
          </a:p>
          <a:p>
            <a:pPr marL="285750" indent="-285750" algn="just">
              <a:buFont typeface="Arial" panose="020B0604020202020204" pitchFamily="34" charset="0"/>
              <a:buChar char="•"/>
            </a:pPr>
            <a:r>
              <a:rPr lang="en-US" sz="7200" b="0" i="0" dirty="0">
                <a:solidFill>
                  <a:schemeClr val="tx1">
                    <a:lumMod val="85000"/>
                    <a:lumOff val="15000"/>
                  </a:schemeClr>
                </a:solidFill>
                <a:effectLst/>
                <a:latin typeface="Space Grotesk"/>
              </a:rPr>
              <a:t>Organizations of every type, size, and industry are using the cloud for a wide variety of use cases, such as data backup, disaster recovery, email, virtual desktops, software development and testing, big data analytics, and customer-facing web applications.</a:t>
            </a:r>
          </a:p>
          <a:p>
            <a:pPr marL="285750" indent="-285750" algn="just">
              <a:buFont typeface="Arial" panose="020B0604020202020204" pitchFamily="34" charset="0"/>
              <a:buChar char="•"/>
            </a:pPr>
            <a:r>
              <a:rPr lang="en-US" sz="7200" dirty="0">
                <a:solidFill>
                  <a:schemeClr val="tx1">
                    <a:lumMod val="85000"/>
                    <a:lumOff val="15000"/>
                  </a:schemeClr>
                </a:solidFill>
                <a:latin typeface="Space Grotesk"/>
              </a:rPr>
              <a:t>Benefits of cloud computing include </a:t>
            </a:r>
            <a:r>
              <a:rPr lang="en-US" sz="7200" dirty="0">
                <a:solidFill>
                  <a:srgbClr val="FF0000"/>
                </a:solidFill>
                <a:latin typeface="Space Grotesk"/>
              </a:rPr>
              <a:t>Agility, Elasticity, Cost saving , Deploy globally in minutes .</a:t>
            </a:r>
          </a:p>
        </p:txBody>
      </p:sp>
      <p:pic>
        <p:nvPicPr>
          <p:cNvPr id="2052" name="Picture 4" descr="Cloud Computing Images | Free Photos, HD Backgrounds, PNGs, Vectors &amp;  Mockups - rawpixel">
            <a:extLst>
              <a:ext uri="{FF2B5EF4-FFF2-40B4-BE49-F238E27FC236}">
                <a16:creationId xmlns:a16="http://schemas.microsoft.com/office/drawing/2014/main" id="{96679239-EDC0-4367-B7D4-2BCCEE479FD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096000" y="0"/>
            <a:ext cx="6096000" cy="584150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054A9E78-74E8-4F80-A6E8-17010624973C}"/>
              </a:ext>
            </a:extLst>
          </p:cNvPr>
          <p:cNvSpPr/>
          <p:nvPr/>
        </p:nvSpPr>
        <p:spPr>
          <a:xfrm>
            <a:off x="0" y="5841508"/>
            <a:ext cx="12192000" cy="852256"/>
          </a:xfrm>
          <a:prstGeom prst="rect">
            <a:avLst/>
          </a:prstGeom>
          <a:solidFill>
            <a:schemeClr val="accent3">
              <a:lumMod val="20000"/>
              <a:lumOff val="8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b="1" i="0" dirty="0">
                <a:solidFill>
                  <a:srgbClr val="333333"/>
                </a:solidFill>
                <a:effectLst/>
                <a:latin typeface="Space Grotesk"/>
              </a:rPr>
              <a:t>94% of all companies worldwide use cloud computing in their operations.</a:t>
            </a:r>
            <a:endParaRPr lang="en-US" b="0" i="0" dirty="0">
              <a:solidFill>
                <a:srgbClr val="333333"/>
              </a:solidFill>
              <a:effectLst/>
              <a:latin typeface="Space Grotesk"/>
            </a:endParaRPr>
          </a:p>
          <a:p>
            <a:pPr algn="l"/>
            <a:r>
              <a:rPr lang="en-US" b="0" i="0" dirty="0">
                <a:solidFill>
                  <a:srgbClr val="333333"/>
                </a:solidFill>
                <a:effectLst/>
                <a:latin typeface="Space Grotesk"/>
              </a:rPr>
              <a:t>In 2020, more than 80% of company workloads were migrated to the cloud, hastened by the unprecedented circumstances of the pandemic. </a:t>
            </a:r>
          </a:p>
        </p:txBody>
      </p:sp>
    </p:spTree>
    <p:extLst>
      <p:ext uri="{BB962C8B-B14F-4D97-AF65-F5344CB8AC3E}">
        <p14:creationId xmlns:p14="http://schemas.microsoft.com/office/powerpoint/2010/main" val="1491894133"/>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4CD01-BF69-4E09-9D8B-17AE3B8AAFA1}"/>
              </a:ext>
            </a:extLst>
          </p:cNvPr>
          <p:cNvSpPr>
            <a:spLocks noGrp="1"/>
          </p:cNvSpPr>
          <p:nvPr>
            <p:ph type="title"/>
          </p:nvPr>
        </p:nvSpPr>
        <p:spPr>
          <a:xfrm>
            <a:off x="2126361" y="390525"/>
            <a:ext cx="7729728" cy="733425"/>
          </a:xfrm>
        </p:spPr>
        <p:txBody>
          <a:bodyPr>
            <a:normAutofit fontScale="90000"/>
          </a:bodyPr>
          <a:lstStyle/>
          <a:p>
            <a:r>
              <a:rPr lang="en-US" dirty="0"/>
              <a:t>Types of cloud computing</a:t>
            </a:r>
            <a:endParaRPr lang="en-IN" dirty="0"/>
          </a:p>
        </p:txBody>
      </p:sp>
      <p:pic>
        <p:nvPicPr>
          <p:cNvPr id="5" name="Content Placeholder 4">
            <a:extLst>
              <a:ext uri="{FF2B5EF4-FFF2-40B4-BE49-F238E27FC236}">
                <a16:creationId xmlns:a16="http://schemas.microsoft.com/office/drawing/2014/main" id="{96CE4592-4EEA-4519-9C30-EBB68BE2CD99}"/>
              </a:ext>
            </a:extLst>
          </p:cNvPr>
          <p:cNvPicPr>
            <a:picLocks noGrp="1" noChangeAspect="1"/>
          </p:cNvPicPr>
          <p:nvPr>
            <p:ph idx="1"/>
          </p:nvPr>
        </p:nvPicPr>
        <p:blipFill>
          <a:blip r:embed="rId2"/>
          <a:stretch>
            <a:fillRect/>
          </a:stretch>
        </p:blipFill>
        <p:spPr>
          <a:xfrm>
            <a:off x="0" y="1514475"/>
            <a:ext cx="12192000" cy="5343526"/>
          </a:xfrm>
        </p:spPr>
      </p:pic>
    </p:spTree>
    <p:extLst>
      <p:ext uri="{BB962C8B-B14F-4D97-AF65-F5344CB8AC3E}">
        <p14:creationId xmlns:p14="http://schemas.microsoft.com/office/powerpoint/2010/main" val="4176768105"/>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BDBDA-9363-4A2F-AD4D-73717CF12B24}"/>
              </a:ext>
            </a:extLst>
          </p:cNvPr>
          <p:cNvSpPr>
            <a:spLocks noGrp="1"/>
          </p:cNvSpPr>
          <p:nvPr>
            <p:ph type="title"/>
          </p:nvPr>
        </p:nvSpPr>
        <p:spPr/>
        <p:txBody>
          <a:bodyPr/>
          <a:lstStyle/>
          <a:p>
            <a:r>
              <a:rPr lang="en-US" dirty="0"/>
              <a:t>What is Mobile cloud computing?</a:t>
            </a:r>
            <a:endParaRPr lang="en-IN" dirty="0"/>
          </a:p>
        </p:txBody>
      </p:sp>
      <p:sp>
        <p:nvSpPr>
          <p:cNvPr id="3" name="Content Placeholder 2">
            <a:extLst>
              <a:ext uri="{FF2B5EF4-FFF2-40B4-BE49-F238E27FC236}">
                <a16:creationId xmlns:a16="http://schemas.microsoft.com/office/drawing/2014/main" id="{9B4173E9-2B96-48C3-973B-7A113D9E76F5}"/>
              </a:ext>
            </a:extLst>
          </p:cNvPr>
          <p:cNvSpPr>
            <a:spLocks noGrp="1"/>
          </p:cNvSpPr>
          <p:nvPr>
            <p:ph idx="1"/>
          </p:nvPr>
        </p:nvSpPr>
        <p:spPr>
          <a:xfrm>
            <a:off x="1074198" y="2539014"/>
            <a:ext cx="9898602" cy="2938508"/>
          </a:xfrm>
          <a:ln>
            <a:noFill/>
          </a:ln>
        </p:spPr>
        <p:txBody>
          <a:bodyPr>
            <a:normAutofit/>
          </a:bodyPr>
          <a:lstStyle/>
          <a:p>
            <a:pPr algn="just"/>
            <a:r>
              <a:rPr lang="en-US" sz="2000" b="0" i="0" dirty="0">
                <a:solidFill>
                  <a:srgbClr val="FF0000"/>
                </a:solidFill>
                <a:effectLst/>
                <a:latin typeface="Space Grotesk"/>
              </a:rPr>
              <a:t>Mobile Cloud Computing (MCC) </a:t>
            </a:r>
            <a:r>
              <a:rPr lang="en-US" sz="2000" b="0" i="0" dirty="0">
                <a:solidFill>
                  <a:srgbClr val="202051"/>
                </a:solidFill>
                <a:effectLst/>
                <a:latin typeface="Space Grotesk"/>
              </a:rPr>
              <a:t>is an architectural approach that combines the processing power of mobile devices like smartphones or tablets with cloud-based resources. </a:t>
            </a:r>
          </a:p>
          <a:p>
            <a:pPr>
              <a:buFont typeface="Arial" panose="020B0604020202020204" pitchFamily="34" charset="0"/>
              <a:buChar char="•"/>
            </a:pPr>
            <a:r>
              <a:rPr lang="en-US" sz="2000" dirty="0">
                <a:latin typeface="Space Grotesk"/>
              </a:rPr>
              <a:t>At its simplest, MCC refers to an infrastructure where both </a:t>
            </a:r>
            <a:r>
              <a:rPr lang="en-US" sz="2000" dirty="0">
                <a:solidFill>
                  <a:srgbClr val="FF0000"/>
                </a:solidFill>
                <a:latin typeface="Space Grotesk"/>
              </a:rPr>
              <a:t>the data storage and data processing happen outside of the mobile device.</a:t>
            </a:r>
          </a:p>
          <a:p>
            <a:pPr algn="just"/>
            <a:r>
              <a:rPr lang="en-US" sz="2000" dirty="0">
                <a:latin typeface="Space Grotesk"/>
              </a:rPr>
              <a:t>Mobile cloud applications move the </a:t>
            </a:r>
            <a:r>
              <a:rPr lang="en-US" sz="2000" dirty="0">
                <a:solidFill>
                  <a:srgbClr val="FF0000"/>
                </a:solidFill>
                <a:latin typeface="Space Grotesk"/>
              </a:rPr>
              <a:t>computing power and data storage away from the mobile devices and into powerful and centralized computing platforms </a:t>
            </a:r>
            <a:r>
              <a:rPr lang="en-US" sz="2000" dirty="0">
                <a:latin typeface="Space Grotesk"/>
              </a:rPr>
              <a:t>located in clouds, which are then accessed over the wireless connection based on a thin native client.</a:t>
            </a:r>
          </a:p>
          <a:p>
            <a:endParaRPr lang="en-US" b="0" i="0" dirty="0">
              <a:solidFill>
                <a:srgbClr val="202051"/>
              </a:solidFill>
              <a:effectLst/>
              <a:latin typeface="Space Grotesk"/>
            </a:endParaRPr>
          </a:p>
          <a:p>
            <a:endParaRPr lang="en-IN" dirty="0"/>
          </a:p>
        </p:txBody>
      </p:sp>
      <p:pic>
        <p:nvPicPr>
          <p:cNvPr id="4100" name="Picture 4" descr="Why Choose Hybrid Cloud | 10 Reasons to adopt Hybrid Cloud">
            <a:extLst>
              <a:ext uri="{FF2B5EF4-FFF2-40B4-BE49-F238E27FC236}">
                <a16:creationId xmlns:a16="http://schemas.microsoft.com/office/drawing/2014/main" id="{FABECDED-FDB6-4991-BBC0-E463B890D0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6675"/>
            <a:ext cx="2076450" cy="2086737"/>
          </a:xfrm>
          <a:prstGeom prst="rect">
            <a:avLst/>
          </a:prstGeom>
          <a:solidFill>
            <a:schemeClr val="tx1">
              <a:lumMod val="95000"/>
              <a:lumOff val="5000"/>
            </a:schemeClr>
          </a:solidFill>
          <a:ln w="12700">
            <a:solidFill>
              <a:schemeClr val="tx1"/>
            </a:solidFill>
          </a:ln>
        </p:spPr>
      </p:pic>
      <p:pic>
        <p:nvPicPr>
          <p:cNvPr id="5" name="Picture 4">
            <a:extLst>
              <a:ext uri="{FF2B5EF4-FFF2-40B4-BE49-F238E27FC236}">
                <a16:creationId xmlns:a16="http://schemas.microsoft.com/office/drawing/2014/main" id="{EA20A6FE-4FB0-48FC-B862-6CD4FD29B41F}"/>
              </a:ext>
            </a:extLst>
          </p:cNvPr>
          <p:cNvPicPr>
            <a:picLocks noChangeAspect="1"/>
          </p:cNvPicPr>
          <p:nvPr/>
        </p:nvPicPr>
        <p:blipFill>
          <a:blip r:embed="rId3"/>
          <a:stretch>
            <a:fillRect/>
          </a:stretch>
        </p:blipFill>
        <p:spPr>
          <a:xfrm>
            <a:off x="10134600" y="66675"/>
            <a:ext cx="2057400" cy="2086737"/>
          </a:xfrm>
          <a:prstGeom prst="rect">
            <a:avLst/>
          </a:prstGeom>
          <a:ln>
            <a:solidFill>
              <a:schemeClr val="tx2">
                <a:lumMod val="50000"/>
              </a:schemeClr>
            </a:solidFill>
          </a:ln>
        </p:spPr>
      </p:pic>
    </p:spTree>
    <p:extLst>
      <p:ext uri="{BB962C8B-B14F-4D97-AF65-F5344CB8AC3E}">
        <p14:creationId xmlns:p14="http://schemas.microsoft.com/office/powerpoint/2010/main" val="919304821"/>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10825-7B7E-4F0F-965E-23F44577BC09}"/>
              </a:ext>
            </a:extLst>
          </p:cNvPr>
          <p:cNvSpPr>
            <a:spLocks noGrp="1"/>
          </p:cNvSpPr>
          <p:nvPr>
            <p:ph type="title"/>
          </p:nvPr>
        </p:nvSpPr>
        <p:spPr>
          <a:xfrm>
            <a:off x="923470" y="506027"/>
            <a:ext cx="4494998" cy="941033"/>
          </a:xfrm>
        </p:spPr>
        <p:txBody>
          <a:bodyPr/>
          <a:lstStyle/>
          <a:p>
            <a:r>
              <a:rPr lang="en-US" dirty="0"/>
              <a:t>Architecture of MCC</a:t>
            </a:r>
            <a:endParaRPr lang="en-IN" dirty="0"/>
          </a:p>
        </p:txBody>
      </p:sp>
      <p:sp>
        <p:nvSpPr>
          <p:cNvPr id="3" name="Picture Placeholder 2">
            <a:extLst>
              <a:ext uri="{FF2B5EF4-FFF2-40B4-BE49-F238E27FC236}">
                <a16:creationId xmlns:a16="http://schemas.microsoft.com/office/drawing/2014/main" id="{CB77B407-251F-4475-BBF2-7CA39DC71D07}"/>
              </a:ext>
            </a:extLst>
          </p:cNvPr>
          <p:cNvSpPr>
            <a:spLocks noGrp="1"/>
          </p:cNvSpPr>
          <p:nvPr>
            <p:ph type="pic" idx="1"/>
          </p:nvPr>
        </p:nvSpPr>
        <p:spPr/>
      </p:sp>
      <p:sp>
        <p:nvSpPr>
          <p:cNvPr id="4" name="Text Placeholder 3">
            <a:extLst>
              <a:ext uri="{FF2B5EF4-FFF2-40B4-BE49-F238E27FC236}">
                <a16:creationId xmlns:a16="http://schemas.microsoft.com/office/drawing/2014/main" id="{91AAFCCE-00D4-40F9-ADBD-73223DDAD229}"/>
              </a:ext>
            </a:extLst>
          </p:cNvPr>
          <p:cNvSpPr>
            <a:spLocks noGrp="1"/>
          </p:cNvSpPr>
          <p:nvPr>
            <p:ph type="body" sz="half" idx="2"/>
          </p:nvPr>
        </p:nvSpPr>
        <p:spPr>
          <a:xfrm>
            <a:off x="834693" y="1970012"/>
            <a:ext cx="4494997" cy="4306501"/>
          </a:xfrm>
          <a:ln>
            <a:solidFill>
              <a:srgbClr val="C00000"/>
            </a:solidFill>
          </a:ln>
        </p:spPr>
        <p:txBody>
          <a:bodyPr>
            <a:normAutofit fontScale="25000" lnSpcReduction="20000"/>
          </a:bodyPr>
          <a:lstStyle/>
          <a:p>
            <a:pPr algn="l"/>
            <a:r>
              <a:rPr lang="en-US" sz="8000" dirty="0">
                <a:latin typeface="Space Grotesk"/>
              </a:rPr>
              <a:t>1. Mobile devices are connected to the mobile networks via base stations that establish and control the connections and functional interfaces between the networks and mobile devices.</a:t>
            </a:r>
          </a:p>
          <a:p>
            <a:pPr algn="l"/>
            <a:r>
              <a:rPr lang="en-US" sz="8000" dirty="0">
                <a:latin typeface="Space Grotesk"/>
              </a:rPr>
              <a:t>2. Mobile users’ requests and information are transmitted to the central processors that are connected to servers providing mobile network services.</a:t>
            </a:r>
          </a:p>
          <a:p>
            <a:pPr algn="l"/>
            <a:r>
              <a:rPr lang="en-US" sz="8000" dirty="0">
                <a:latin typeface="Space Grotesk"/>
              </a:rPr>
              <a:t>3. The subscribers’ requests are delivered to a cloud through the Internet. </a:t>
            </a:r>
          </a:p>
          <a:p>
            <a:pPr algn="l"/>
            <a:r>
              <a:rPr lang="en-US" sz="8000" dirty="0">
                <a:latin typeface="Space Grotesk"/>
              </a:rPr>
              <a:t>4. In the cloud, cloud controllers process the requests to provide mobile users with the corresponding cloud services.</a:t>
            </a:r>
          </a:p>
        </p:txBody>
      </p:sp>
      <p:pic>
        <p:nvPicPr>
          <p:cNvPr id="5" name="Picture 4">
            <a:extLst>
              <a:ext uri="{FF2B5EF4-FFF2-40B4-BE49-F238E27FC236}">
                <a16:creationId xmlns:a16="http://schemas.microsoft.com/office/drawing/2014/main" id="{7468C2DC-1654-44A8-B514-193F2D5E9CB5}"/>
              </a:ext>
            </a:extLst>
          </p:cNvPr>
          <p:cNvPicPr>
            <a:picLocks noChangeAspect="1"/>
          </p:cNvPicPr>
          <p:nvPr/>
        </p:nvPicPr>
        <p:blipFill>
          <a:blip r:embed="rId2"/>
          <a:stretch>
            <a:fillRect/>
          </a:stretch>
        </p:blipFill>
        <p:spPr>
          <a:xfrm>
            <a:off x="6089903" y="0"/>
            <a:ext cx="6102097" cy="6858000"/>
          </a:xfrm>
          <a:prstGeom prst="rect">
            <a:avLst/>
          </a:prstGeom>
          <a:ln>
            <a:solidFill>
              <a:schemeClr val="tx1"/>
            </a:solidFill>
          </a:ln>
          <a:effectLst>
            <a:softEdge rad="112500"/>
          </a:effectLst>
        </p:spPr>
      </p:pic>
    </p:spTree>
    <p:extLst>
      <p:ext uri="{BB962C8B-B14F-4D97-AF65-F5344CB8AC3E}">
        <p14:creationId xmlns:p14="http://schemas.microsoft.com/office/powerpoint/2010/main" val="3752997446"/>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7D1C5-210B-42B9-BB11-43C3D54515AF}"/>
              </a:ext>
            </a:extLst>
          </p:cNvPr>
          <p:cNvSpPr>
            <a:spLocks noGrp="1"/>
          </p:cNvSpPr>
          <p:nvPr>
            <p:ph type="title"/>
          </p:nvPr>
        </p:nvSpPr>
        <p:spPr>
          <a:xfrm>
            <a:off x="2231136" y="304800"/>
            <a:ext cx="7729728" cy="1188720"/>
          </a:xfrm>
        </p:spPr>
        <p:txBody>
          <a:bodyPr/>
          <a:lstStyle/>
          <a:p>
            <a:r>
              <a:rPr lang="en-US" dirty="0"/>
              <a:t>Mobile Cloud app</a:t>
            </a:r>
            <a:endParaRPr lang="en-IN" dirty="0"/>
          </a:p>
        </p:txBody>
      </p:sp>
      <p:sp>
        <p:nvSpPr>
          <p:cNvPr id="3" name="Content Placeholder 2">
            <a:extLst>
              <a:ext uri="{FF2B5EF4-FFF2-40B4-BE49-F238E27FC236}">
                <a16:creationId xmlns:a16="http://schemas.microsoft.com/office/drawing/2014/main" id="{FBC85881-ABC6-4E13-A21F-AC4C28EA79AE}"/>
              </a:ext>
            </a:extLst>
          </p:cNvPr>
          <p:cNvSpPr>
            <a:spLocks noGrp="1"/>
          </p:cNvSpPr>
          <p:nvPr>
            <p:ph idx="1"/>
          </p:nvPr>
        </p:nvSpPr>
        <p:spPr>
          <a:xfrm>
            <a:off x="2231136" y="1838325"/>
            <a:ext cx="7729728" cy="4714875"/>
          </a:xfrm>
          <a:ln w="28575">
            <a:solidFill>
              <a:srgbClr val="7030A0"/>
            </a:solidFill>
          </a:ln>
        </p:spPr>
        <p:txBody>
          <a:bodyPr>
            <a:normAutofit fontScale="70000" lnSpcReduction="20000"/>
          </a:bodyPr>
          <a:lstStyle/>
          <a:p>
            <a:pPr marL="0" indent="0" algn="l">
              <a:buNone/>
            </a:pPr>
            <a:endParaRPr lang="en-US" b="0" i="0" dirty="0">
              <a:solidFill>
                <a:srgbClr val="333333"/>
              </a:solidFill>
              <a:effectLst/>
              <a:latin typeface="proxima-med"/>
            </a:endParaRPr>
          </a:p>
          <a:p>
            <a:r>
              <a:rPr lang="en-US" sz="2600" b="0" i="0" dirty="0">
                <a:solidFill>
                  <a:srgbClr val="333333"/>
                </a:solidFill>
                <a:effectLst/>
                <a:latin typeface="Space Grotesk"/>
              </a:rPr>
              <a:t>A Mobile cloud app is an application that operates through the cloud and has a unique combination of characteristics from both, pure desktop apps and pure web apps. This is a software program where cloud-based and local components work together in a congruent manner.</a:t>
            </a:r>
          </a:p>
          <a:p>
            <a:r>
              <a:rPr lang="en-US" sz="2600" b="0" i="0" dirty="0">
                <a:effectLst/>
                <a:latin typeface="Space Grotesk"/>
              </a:rPr>
              <a:t>Popular examples of cloud mobile apps include Dropbox, Asana, and Apple’s iCloud services.</a:t>
            </a:r>
            <a:endParaRPr lang="en-US" sz="2600" b="0" i="0" dirty="0">
              <a:solidFill>
                <a:srgbClr val="333333"/>
              </a:solidFill>
              <a:effectLst/>
              <a:latin typeface="Space Grotesk"/>
            </a:endParaRPr>
          </a:p>
          <a:p>
            <a:pPr marL="0" indent="0">
              <a:buNone/>
            </a:pPr>
            <a:r>
              <a:rPr lang="en-US" sz="2600" b="1" i="0" dirty="0">
                <a:solidFill>
                  <a:srgbClr val="333333"/>
                </a:solidFill>
                <a:effectLst/>
                <a:latin typeface="Space Grotesk"/>
              </a:rPr>
              <a:t>characteristics of a cloud app:</a:t>
            </a:r>
            <a:endParaRPr lang="en-US" sz="2600" b="0" i="0" dirty="0">
              <a:solidFill>
                <a:srgbClr val="333333"/>
              </a:solidFill>
              <a:effectLst/>
              <a:latin typeface="Space Grotesk"/>
            </a:endParaRPr>
          </a:p>
          <a:p>
            <a:pPr>
              <a:buFont typeface="Arial" panose="020B0604020202020204" pitchFamily="34" charset="0"/>
              <a:buChar char="•"/>
            </a:pPr>
            <a:r>
              <a:rPr lang="en-US" sz="2600" b="0" i="0" dirty="0">
                <a:solidFill>
                  <a:srgbClr val="333333"/>
                </a:solidFill>
                <a:effectLst/>
                <a:latin typeface="Space Grotesk"/>
              </a:rPr>
              <a:t>Cloud infrastructure (a specific form of information architecture) is used to store data</a:t>
            </a:r>
          </a:p>
          <a:p>
            <a:pPr>
              <a:buFont typeface="Arial" panose="020B0604020202020204" pitchFamily="34" charset="0"/>
              <a:buChar char="•"/>
            </a:pPr>
            <a:r>
              <a:rPr lang="en-US" sz="2600" b="0" i="0" dirty="0">
                <a:solidFill>
                  <a:srgbClr val="333333"/>
                </a:solidFill>
                <a:effectLst/>
                <a:latin typeface="Space Grotesk"/>
              </a:rPr>
              <a:t>Here, the data can be locally cached</a:t>
            </a:r>
          </a:p>
          <a:p>
            <a:pPr>
              <a:buFont typeface="Arial" panose="020B0604020202020204" pitchFamily="34" charset="0"/>
              <a:buChar char="•"/>
            </a:pPr>
            <a:r>
              <a:rPr lang="en-US" sz="2600" b="0" i="0" dirty="0">
                <a:solidFill>
                  <a:srgbClr val="333333"/>
                </a:solidFill>
                <a:effectLst/>
                <a:latin typeface="Space Grotesk"/>
              </a:rPr>
              <a:t>There is scope of accommodating different user requirements in cloud app development</a:t>
            </a:r>
          </a:p>
          <a:p>
            <a:pPr>
              <a:buFont typeface="Arial" panose="020B0604020202020204" pitchFamily="34" charset="0"/>
              <a:buChar char="•"/>
            </a:pPr>
            <a:r>
              <a:rPr lang="en-US" sz="2600" b="0" i="0" dirty="0">
                <a:solidFill>
                  <a:srgbClr val="333333"/>
                </a:solidFill>
                <a:effectLst/>
                <a:latin typeface="Space Grotesk"/>
              </a:rPr>
              <a:t>Cloud apps may be accessed from the desktop or mobile devices alike</a:t>
            </a:r>
          </a:p>
          <a:p>
            <a:pPr>
              <a:buFont typeface="Arial" panose="020B0604020202020204" pitchFamily="34" charset="0"/>
              <a:buChar char="•"/>
            </a:pPr>
            <a:r>
              <a:rPr lang="en-US" sz="2600" b="0" i="0" dirty="0">
                <a:solidFill>
                  <a:srgbClr val="333333"/>
                </a:solidFill>
                <a:effectLst/>
                <a:latin typeface="Space Grotesk"/>
              </a:rPr>
              <a:t>Cloud Apps facilitate access to a whole new range of services</a:t>
            </a:r>
          </a:p>
          <a:p>
            <a:endParaRPr lang="en-IN" dirty="0"/>
          </a:p>
        </p:txBody>
      </p:sp>
      <p:pic>
        <p:nvPicPr>
          <p:cNvPr id="4" name="Picture 3">
            <a:extLst>
              <a:ext uri="{FF2B5EF4-FFF2-40B4-BE49-F238E27FC236}">
                <a16:creationId xmlns:a16="http://schemas.microsoft.com/office/drawing/2014/main" id="{10A9ED2A-BD6D-4E12-BA1E-0C0A009E8611}"/>
              </a:ext>
            </a:extLst>
          </p:cNvPr>
          <p:cNvPicPr>
            <a:picLocks noChangeAspect="1"/>
          </p:cNvPicPr>
          <p:nvPr/>
        </p:nvPicPr>
        <p:blipFill>
          <a:blip r:embed="rId2"/>
          <a:stretch>
            <a:fillRect/>
          </a:stretch>
        </p:blipFill>
        <p:spPr>
          <a:xfrm>
            <a:off x="328473" y="304800"/>
            <a:ext cx="1722268" cy="2103130"/>
          </a:xfrm>
          <a:prstGeom prst="rect">
            <a:avLst/>
          </a:prstGeom>
        </p:spPr>
      </p:pic>
      <p:pic>
        <p:nvPicPr>
          <p:cNvPr id="5" name="Picture 4">
            <a:extLst>
              <a:ext uri="{FF2B5EF4-FFF2-40B4-BE49-F238E27FC236}">
                <a16:creationId xmlns:a16="http://schemas.microsoft.com/office/drawing/2014/main" id="{903072DD-1F2B-45CD-85EB-C6588E1A4F23}"/>
              </a:ext>
            </a:extLst>
          </p:cNvPr>
          <p:cNvPicPr>
            <a:picLocks noChangeAspect="1"/>
          </p:cNvPicPr>
          <p:nvPr/>
        </p:nvPicPr>
        <p:blipFill>
          <a:blip r:embed="rId3"/>
          <a:stretch>
            <a:fillRect/>
          </a:stretch>
        </p:blipFill>
        <p:spPr>
          <a:xfrm>
            <a:off x="275207" y="2857636"/>
            <a:ext cx="1828800" cy="1952625"/>
          </a:xfrm>
          <a:prstGeom prst="rect">
            <a:avLst/>
          </a:prstGeom>
        </p:spPr>
      </p:pic>
      <p:pic>
        <p:nvPicPr>
          <p:cNvPr id="6" name="Picture 5">
            <a:extLst>
              <a:ext uri="{FF2B5EF4-FFF2-40B4-BE49-F238E27FC236}">
                <a16:creationId xmlns:a16="http://schemas.microsoft.com/office/drawing/2014/main" id="{4956E6C0-81FA-4944-8BFB-B21409FB66E8}"/>
              </a:ext>
            </a:extLst>
          </p:cNvPr>
          <p:cNvPicPr>
            <a:picLocks noChangeAspect="1"/>
          </p:cNvPicPr>
          <p:nvPr/>
        </p:nvPicPr>
        <p:blipFill>
          <a:blip r:embed="rId4"/>
          <a:stretch>
            <a:fillRect/>
          </a:stretch>
        </p:blipFill>
        <p:spPr>
          <a:xfrm>
            <a:off x="10209321" y="304800"/>
            <a:ext cx="1784411" cy="2172810"/>
          </a:xfrm>
          <a:prstGeom prst="rect">
            <a:avLst/>
          </a:prstGeom>
        </p:spPr>
      </p:pic>
      <p:pic>
        <p:nvPicPr>
          <p:cNvPr id="7" name="Picture 6">
            <a:extLst>
              <a:ext uri="{FF2B5EF4-FFF2-40B4-BE49-F238E27FC236}">
                <a16:creationId xmlns:a16="http://schemas.microsoft.com/office/drawing/2014/main" id="{A933BD80-0685-40AD-8AB2-2BBB4A3CA485}"/>
              </a:ext>
            </a:extLst>
          </p:cNvPr>
          <p:cNvPicPr>
            <a:picLocks noChangeAspect="1"/>
          </p:cNvPicPr>
          <p:nvPr/>
        </p:nvPicPr>
        <p:blipFill>
          <a:blip r:embed="rId5"/>
          <a:stretch>
            <a:fillRect/>
          </a:stretch>
        </p:blipFill>
        <p:spPr>
          <a:xfrm>
            <a:off x="10087992" y="2749858"/>
            <a:ext cx="1959005" cy="1919796"/>
          </a:xfrm>
          <a:prstGeom prst="rect">
            <a:avLst/>
          </a:prstGeom>
        </p:spPr>
      </p:pic>
      <p:pic>
        <p:nvPicPr>
          <p:cNvPr id="8" name="Picture 7">
            <a:extLst>
              <a:ext uri="{FF2B5EF4-FFF2-40B4-BE49-F238E27FC236}">
                <a16:creationId xmlns:a16="http://schemas.microsoft.com/office/drawing/2014/main" id="{4F2A4F85-FFCF-4DC6-9E59-437604CC761F}"/>
              </a:ext>
            </a:extLst>
          </p:cNvPr>
          <p:cNvPicPr>
            <a:picLocks noChangeAspect="1"/>
          </p:cNvPicPr>
          <p:nvPr/>
        </p:nvPicPr>
        <p:blipFill>
          <a:blip r:embed="rId6"/>
          <a:stretch>
            <a:fillRect/>
          </a:stretch>
        </p:blipFill>
        <p:spPr>
          <a:xfrm>
            <a:off x="10141259" y="4971494"/>
            <a:ext cx="1852473" cy="1581706"/>
          </a:xfrm>
          <a:prstGeom prst="rect">
            <a:avLst/>
          </a:prstGeom>
        </p:spPr>
      </p:pic>
      <p:pic>
        <p:nvPicPr>
          <p:cNvPr id="9" name="Picture 8">
            <a:extLst>
              <a:ext uri="{FF2B5EF4-FFF2-40B4-BE49-F238E27FC236}">
                <a16:creationId xmlns:a16="http://schemas.microsoft.com/office/drawing/2014/main" id="{8E47C2FF-B14C-4092-AE13-D904578E9680}"/>
              </a:ext>
            </a:extLst>
          </p:cNvPr>
          <p:cNvPicPr>
            <a:picLocks noChangeAspect="1"/>
          </p:cNvPicPr>
          <p:nvPr/>
        </p:nvPicPr>
        <p:blipFill>
          <a:blip r:embed="rId7"/>
          <a:stretch>
            <a:fillRect/>
          </a:stretch>
        </p:blipFill>
        <p:spPr>
          <a:xfrm>
            <a:off x="275206" y="5000761"/>
            <a:ext cx="1707473" cy="1552439"/>
          </a:xfrm>
          <a:prstGeom prst="rect">
            <a:avLst/>
          </a:prstGeom>
        </p:spPr>
      </p:pic>
    </p:spTree>
    <p:extLst>
      <p:ext uri="{BB962C8B-B14F-4D97-AF65-F5344CB8AC3E}">
        <p14:creationId xmlns:p14="http://schemas.microsoft.com/office/powerpoint/2010/main" val="2947875931"/>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58362-4AF1-4309-97BF-42AF59D8918C}"/>
              </a:ext>
            </a:extLst>
          </p:cNvPr>
          <p:cNvSpPr>
            <a:spLocks noGrp="1"/>
          </p:cNvSpPr>
          <p:nvPr>
            <p:ph type="title"/>
          </p:nvPr>
        </p:nvSpPr>
        <p:spPr>
          <a:xfrm>
            <a:off x="2231136" y="964692"/>
            <a:ext cx="7729728" cy="828597"/>
          </a:xfrm>
        </p:spPr>
        <p:txBody>
          <a:bodyPr/>
          <a:lstStyle/>
          <a:p>
            <a:r>
              <a:rPr lang="en-US" dirty="0"/>
              <a:t>How mobile cloud apps works?</a:t>
            </a:r>
            <a:endParaRPr lang="en-IN" dirty="0"/>
          </a:p>
        </p:txBody>
      </p:sp>
      <p:sp>
        <p:nvSpPr>
          <p:cNvPr id="3" name="Content Placeholder 2">
            <a:extLst>
              <a:ext uri="{FF2B5EF4-FFF2-40B4-BE49-F238E27FC236}">
                <a16:creationId xmlns:a16="http://schemas.microsoft.com/office/drawing/2014/main" id="{BED0B4B4-99AA-4368-A044-6151479D462F}"/>
              </a:ext>
            </a:extLst>
          </p:cNvPr>
          <p:cNvSpPr>
            <a:spLocks noGrp="1"/>
          </p:cNvSpPr>
          <p:nvPr>
            <p:ph idx="1"/>
          </p:nvPr>
        </p:nvSpPr>
        <p:spPr>
          <a:xfrm>
            <a:off x="2231136" y="2166151"/>
            <a:ext cx="7729728" cy="3808521"/>
          </a:xfrm>
          <a:ln w="28575">
            <a:solidFill>
              <a:srgbClr val="0070C0"/>
            </a:solidFill>
          </a:ln>
        </p:spPr>
        <p:txBody>
          <a:bodyPr>
            <a:normAutofit/>
          </a:bodyPr>
          <a:lstStyle/>
          <a:p>
            <a:pPr>
              <a:buFont typeface="Arial" panose="020B0604020202020204" pitchFamily="34" charset="0"/>
              <a:buChar char="•"/>
            </a:pPr>
            <a:r>
              <a:rPr lang="en-US" dirty="0">
                <a:solidFill>
                  <a:srgbClr val="252525"/>
                </a:solidFill>
                <a:effectLst/>
                <a:latin typeface="Space Grotesk"/>
              </a:rPr>
              <a:t>At a remote </a:t>
            </a:r>
            <a:r>
              <a:rPr lang="en-US" dirty="0">
                <a:solidFill>
                  <a:srgbClr val="FF0000"/>
                </a:solidFill>
                <a:effectLst/>
                <a:latin typeface="Space Grotesk"/>
              </a:rPr>
              <a:t>data center operated generally by a third-party</a:t>
            </a:r>
            <a:r>
              <a:rPr lang="en-US" dirty="0">
                <a:solidFill>
                  <a:srgbClr val="252525"/>
                </a:solidFill>
                <a:effectLst/>
                <a:latin typeface="Space Grotesk"/>
              </a:rPr>
              <a:t>, data is stored, and compute cycles are carried out. The uptime, integration, and security aspects are taken care of by a back end that also supports a multitude of access methods.</a:t>
            </a:r>
          </a:p>
          <a:p>
            <a:pPr>
              <a:buFont typeface="Arial" panose="020B0604020202020204" pitchFamily="34" charset="0"/>
              <a:buChar char="•"/>
            </a:pPr>
            <a:r>
              <a:rPr lang="en-US" dirty="0">
                <a:solidFill>
                  <a:srgbClr val="252525"/>
                </a:solidFill>
                <a:effectLst/>
                <a:latin typeface="Space Grotesk"/>
              </a:rPr>
              <a:t>Cloud applications are known for their responsiveness and the fact that they need not be permanently stored on the device. These apps can function quite well online, but they need to be updated in the online mode.</a:t>
            </a:r>
          </a:p>
          <a:p>
            <a:pPr>
              <a:buFont typeface="Arial" panose="020B0604020202020204" pitchFamily="34" charset="0"/>
              <a:buChar char="•"/>
            </a:pPr>
            <a:r>
              <a:rPr lang="en-US" dirty="0">
                <a:solidFill>
                  <a:srgbClr val="252525"/>
                </a:solidFill>
                <a:effectLst/>
                <a:latin typeface="Space Grotesk"/>
              </a:rPr>
              <a:t>Cloud apps can be placed under constant control, but they do not always occupy any storage space on a computer or communications device. </a:t>
            </a:r>
            <a:r>
              <a:rPr lang="en-US" dirty="0">
                <a:solidFill>
                  <a:srgbClr val="FF0000"/>
                </a:solidFill>
                <a:effectLst/>
                <a:latin typeface="Space Grotesk"/>
              </a:rPr>
              <a:t>Provided there is the availability of decent internet connectivity and the cloud app is written well, it is sure to offer the same experience as that of a desktop application while offering the portability of a web app.</a:t>
            </a:r>
          </a:p>
          <a:p>
            <a:pPr marL="0" indent="0">
              <a:buNone/>
            </a:pPr>
            <a:endParaRPr lang="en-US" dirty="0">
              <a:solidFill>
                <a:srgbClr val="252525"/>
              </a:solidFill>
              <a:effectLst/>
            </a:endParaRPr>
          </a:p>
        </p:txBody>
      </p:sp>
    </p:spTree>
    <p:extLst>
      <p:ext uri="{BB962C8B-B14F-4D97-AF65-F5344CB8AC3E}">
        <p14:creationId xmlns:p14="http://schemas.microsoft.com/office/powerpoint/2010/main" val="1372157572"/>
      </p:ext>
    </p:extLst>
  </p:cSld>
  <p:clrMapOvr>
    <a:masterClrMapping/>
  </p:clrMapOvr>
  <p:transition spd="slow">
    <p:cover/>
  </p:transition>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docProps/app.xml><?xml version="1.0" encoding="utf-8"?>
<Properties xmlns="http://schemas.openxmlformats.org/officeDocument/2006/extended-properties" xmlns:vt="http://schemas.openxmlformats.org/officeDocument/2006/docPropsVTypes">
  <Template>TM10001115[[fn=Parcel]]</Template>
  <TotalTime>949</TotalTime>
  <Words>2178</Words>
  <Application>Microsoft Office PowerPoint</Application>
  <PresentationFormat>Widescreen</PresentationFormat>
  <Paragraphs>140</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europa</vt:lpstr>
      <vt:lpstr>Gill Sans MT</vt:lpstr>
      <vt:lpstr>inherit</vt:lpstr>
      <vt:lpstr>proxima-med</vt:lpstr>
      <vt:lpstr>regular_medium</vt:lpstr>
      <vt:lpstr>Space Grotesk</vt:lpstr>
      <vt:lpstr>Parcel</vt:lpstr>
      <vt:lpstr> Mobile cloud computing (MCC): Mobile computing +cloud computing </vt:lpstr>
      <vt:lpstr>Why Mobile cloud computing?</vt:lpstr>
      <vt:lpstr>PowerPoint Presentation</vt:lpstr>
      <vt:lpstr>What is cloud computing?</vt:lpstr>
      <vt:lpstr>Types of cloud computing</vt:lpstr>
      <vt:lpstr>What is Mobile cloud computing?</vt:lpstr>
      <vt:lpstr>Architecture of MCC</vt:lpstr>
      <vt:lpstr>Mobile Cloud app</vt:lpstr>
      <vt:lpstr>How mobile cloud apps works?</vt:lpstr>
      <vt:lpstr>Mobile app  vs Mobile cloud app</vt:lpstr>
      <vt:lpstr>Benefits of mcc</vt:lpstr>
      <vt:lpstr>Emerging issues in Mobile cloud computing </vt:lpstr>
      <vt:lpstr>Applications of mcc</vt:lpstr>
      <vt:lpstr>Recent developments</vt:lpstr>
      <vt:lpstr>RESEARCH AREAS IN MOBILE CLOUD COMPUTING </vt:lpstr>
      <vt:lpstr>PowerPoint Presentation</vt:lpstr>
      <vt:lpstr>conclusion</vt:lpstr>
      <vt:lpstr>references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cloud computing (MCC) </dc:title>
  <dc:creator>Admin</dc:creator>
  <cp:lastModifiedBy>BHAVANI CHEVULA</cp:lastModifiedBy>
  <cp:revision>8</cp:revision>
  <dcterms:created xsi:type="dcterms:W3CDTF">2022-10-11T10:51:45Z</dcterms:created>
  <dcterms:modified xsi:type="dcterms:W3CDTF">2022-10-14T17:39:36Z</dcterms:modified>
</cp:coreProperties>
</file>

<file path=docProps/thumbnail.jpeg>
</file>